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33755" y="627379"/>
            <a:ext cx="7476489" cy="71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500" b="1" i="0">
                <a:solidFill>
                  <a:srgbClr val="686363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686363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686363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686363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0" y="69850"/>
            <a:ext cx="9013190" cy="6692900"/>
          </a:xfrm>
          <a:custGeom>
            <a:avLst/>
            <a:gdLst/>
            <a:ahLst/>
            <a:cxnLst/>
            <a:rect l="l" t="t" r="r" b="b"/>
            <a:pathLst>
              <a:path w="9013190" h="6692900">
                <a:moveTo>
                  <a:pt x="328930" y="0"/>
                </a:moveTo>
                <a:lnTo>
                  <a:pt x="284056" y="3968"/>
                </a:lnTo>
                <a:lnTo>
                  <a:pt x="239978" y="15373"/>
                </a:lnTo>
                <a:lnTo>
                  <a:pt x="197429" y="33465"/>
                </a:lnTo>
                <a:lnTo>
                  <a:pt x="157141" y="57494"/>
                </a:lnTo>
                <a:lnTo>
                  <a:pt x="119847" y="86710"/>
                </a:lnTo>
                <a:lnTo>
                  <a:pt x="86280" y="120362"/>
                </a:lnTo>
                <a:lnTo>
                  <a:pt x="57173" y="157702"/>
                </a:lnTo>
                <a:lnTo>
                  <a:pt x="33259" y="197978"/>
                </a:lnTo>
                <a:lnTo>
                  <a:pt x="15270" y="240442"/>
                </a:lnTo>
                <a:lnTo>
                  <a:pt x="3939" y="284342"/>
                </a:lnTo>
                <a:lnTo>
                  <a:pt x="0" y="328929"/>
                </a:lnTo>
                <a:lnTo>
                  <a:pt x="0" y="6362700"/>
                </a:lnTo>
                <a:lnTo>
                  <a:pt x="3939" y="6407603"/>
                </a:lnTo>
                <a:lnTo>
                  <a:pt x="15270" y="6451762"/>
                </a:lnTo>
                <a:lnTo>
                  <a:pt x="33259" y="6494432"/>
                </a:lnTo>
                <a:lnTo>
                  <a:pt x="57173" y="6534870"/>
                </a:lnTo>
                <a:lnTo>
                  <a:pt x="86280" y="6572331"/>
                </a:lnTo>
                <a:lnTo>
                  <a:pt x="119847" y="6606070"/>
                </a:lnTo>
                <a:lnTo>
                  <a:pt x="157141" y="6635344"/>
                </a:lnTo>
                <a:lnTo>
                  <a:pt x="197429" y="6659408"/>
                </a:lnTo>
                <a:lnTo>
                  <a:pt x="239978" y="6677518"/>
                </a:lnTo>
                <a:lnTo>
                  <a:pt x="284056" y="6688930"/>
                </a:lnTo>
                <a:lnTo>
                  <a:pt x="328930" y="6692900"/>
                </a:lnTo>
                <a:lnTo>
                  <a:pt x="8684260" y="6692900"/>
                </a:lnTo>
                <a:lnTo>
                  <a:pt x="8728847" y="6688930"/>
                </a:lnTo>
                <a:lnTo>
                  <a:pt x="8772747" y="6677518"/>
                </a:lnTo>
                <a:lnTo>
                  <a:pt x="8815211" y="6659408"/>
                </a:lnTo>
                <a:lnTo>
                  <a:pt x="8855487" y="6635344"/>
                </a:lnTo>
                <a:lnTo>
                  <a:pt x="8892827" y="6606070"/>
                </a:lnTo>
                <a:lnTo>
                  <a:pt x="8926479" y="6572331"/>
                </a:lnTo>
                <a:lnTo>
                  <a:pt x="8955695" y="6534870"/>
                </a:lnTo>
                <a:lnTo>
                  <a:pt x="8979724" y="6494432"/>
                </a:lnTo>
                <a:lnTo>
                  <a:pt x="8997816" y="6451762"/>
                </a:lnTo>
                <a:lnTo>
                  <a:pt x="9009221" y="6407603"/>
                </a:lnTo>
                <a:lnTo>
                  <a:pt x="9013190" y="6362700"/>
                </a:lnTo>
                <a:lnTo>
                  <a:pt x="9013190" y="328929"/>
                </a:lnTo>
                <a:lnTo>
                  <a:pt x="9009221" y="284342"/>
                </a:lnTo>
                <a:lnTo>
                  <a:pt x="8997816" y="240442"/>
                </a:lnTo>
                <a:lnTo>
                  <a:pt x="8979724" y="197978"/>
                </a:lnTo>
                <a:lnTo>
                  <a:pt x="8955695" y="157702"/>
                </a:lnTo>
                <a:lnTo>
                  <a:pt x="8926479" y="120362"/>
                </a:lnTo>
                <a:lnTo>
                  <a:pt x="8892827" y="86710"/>
                </a:lnTo>
                <a:lnTo>
                  <a:pt x="8855487" y="57494"/>
                </a:lnTo>
                <a:lnTo>
                  <a:pt x="8815211" y="33465"/>
                </a:lnTo>
                <a:lnTo>
                  <a:pt x="8772747" y="15373"/>
                </a:lnTo>
                <a:lnTo>
                  <a:pt x="8728847" y="3968"/>
                </a:lnTo>
                <a:lnTo>
                  <a:pt x="8684260" y="0"/>
                </a:lnTo>
                <a:lnTo>
                  <a:pt x="328930" y="0"/>
                </a:lnTo>
                <a:close/>
              </a:path>
            </a:pathLst>
          </a:custGeom>
          <a:ln w="64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5630" y="215900"/>
            <a:ext cx="7952739" cy="1122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686363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8990" y="1468120"/>
            <a:ext cx="7343775" cy="40944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4769" y="69850"/>
            <a:ext cx="9014460" cy="6691630"/>
          </a:xfrm>
          <a:custGeom>
            <a:avLst/>
            <a:gdLst/>
            <a:ahLst/>
            <a:cxnLst/>
            <a:rect l="l" t="t" r="r" b="b"/>
            <a:pathLst>
              <a:path w="9014460" h="6691630">
                <a:moveTo>
                  <a:pt x="330200" y="0"/>
                </a:moveTo>
                <a:lnTo>
                  <a:pt x="285296" y="3968"/>
                </a:lnTo>
                <a:lnTo>
                  <a:pt x="241137" y="15373"/>
                </a:lnTo>
                <a:lnTo>
                  <a:pt x="198467" y="33465"/>
                </a:lnTo>
                <a:lnTo>
                  <a:pt x="158029" y="57494"/>
                </a:lnTo>
                <a:lnTo>
                  <a:pt x="120568" y="86710"/>
                </a:lnTo>
                <a:lnTo>
                  <a:pt x="86829" y="120362"/>
                </a:lnTo>
                <a:lnTo>
                  <a:pt x="57555" y="157702"/>
                </a:lnTo>
                <a:lnTo>
                  <a:pt x="33491" y="197978"/>
                </a:lnTo>
                <a:lnTo>
                  <a:pt x="15381" y="240442"/>
                </a:lnTo>
                <a:lnTo>
                  <a:pt x="3969" y="284342"/>
                </a:lnTo>
                <a:lnTo>
                  <a:pt x="0" y="328929"/>
                </a:lnTo>
                <a:lnTo>
                  <a:pt x="0" y="6361430"/>
                </a:lnTo>
                <a:lnTo>
                  <a:pt x="3969" y="6406333"/>
                </a:lnTo>
                <a:lnTo>
                  <a:pt x="15381" y="6450492"/>
                </a:lnTo>
                <a:lnTo>
                  <a:pt x="33491" y="6493162"/>
                </a:lnTo>
                <a:lnTo>
                  <a:pt x="57555" y="6533600"/>
                </a:lnTo>
                <a:lnTo>
                  <a:pt x="86829" y="6571061"/>
                </a:lnTo>
                <a:lnTo>
                  <a:pt x="120568" y="6604800"/>
                </a:lnTo>
                <a:lnTo>
                  <a:pt x="158029" y="6634074"/>
                </a:lnTo>
                <a:lnTo>
                  <a:pt x="198467" y="6658138"/>
                </a:lnTo>
                <a:lnTo>
                  <a:pt x="241137" y="6676248"/>
                </a:lnTo>
                <a:lnTo>
                  <a:pt x="285296" y="6687660"/>
                </a:lnTo>
                <a:lnTo>
                  <a:pt x="330200" y="6691630"/>
                </a:lnTo>
                <a:lnTo>
                  <a:pt x="8684260" y="6691630"/>
                </a:lnTo>
                <a:lnTo>
                  <a:pt x="8729163" y="6687660"/>
                </a:lnTo>
                <a:lnTo>
                  <a:pt x="8773322" y="6676248"/>
                </a:lnTo>
                <a:lnTo>
                  <a:pt x="8815992" y="6658138"/>
                </a:lnTo>
                <a:lnTo>
                  <a:pt x="8856430" y="6634074"/>
                </a:lnTo>
                <a:lnTo>
                  <a:pt x="8893891" y="6604800"/>
                </a:lnTo>
                <a:lnTo>
                  <a:pt x="8927630" y="6571061"/>
                </a:lnTo>
                <a:lnTo>
                  <a:pt x="8956904" y="6533600"/>
                </a:lnTo>
                <a:lnTo>
                  <a:pt x="8980968" y="6493162"/>
                </a:lnTo>
                <a:lnTo>
                  <a:pt x="8999078" y="6450492"/>
                </a:lnTo>
                <a:lnTo>
                  <a:pt x="9010490" y="6406333"/>
                </a:lnTo>
                <a:lnTo>
                  <a:pt x="9014460" y="6361430"/>
                </a:lnTo>
                <a:lnTo>
                  <a:pt x="9014460" y="328929"/>
                </a:lnTo>
                <a:lnTo>
                  <a:pt x="9010490" y="284342"/>
                </a:lnTo>
                <a:lnTo>
                  <a:pt x="8999078" y="240442"/>
                </a:lnTo>
                <a:lnTo>
                  <a:pt x="8980968" y="197978"/>
                </a:lnTo>
                <a:lnTo>
                  <a:pt x="8956904" y="157702"/>
                </a:lnTo>
                <a:lnTo>
                  <a:pt x="8927630" y="120362"/>
                </a:lnTo>
                <a:lnTo>
                  <a:pt x="8893891" y="86710"/>
                </a:lnTo>
                <a:lnTo>
                  <a:pt x="8856430" y="57494"/>
                </a:lnTo>
                <a:lnTo>
                  <a:pt x="8815992" y="33465"/>
                </a:lnTo>
                <a:lnTo>
                  <a:pt x="8773322" y="15373"/>
                </a:lnTo>
                <a:lnTo>
                  <a:pt x="8729163" y="3968"/>
                </a:lnTo>
                <a:lnTo>
                  <a:pt x="8684260" y="0"/>
                </a:lnTo>
                <a:lnTo>
                  <a:pt x="330200" y="0"/>
                </a:lnTo>
                <a:close/>
              </a:path>
            </a:pathLst>
          </a:custGeom>
          <a:ln w="64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3500" y="1397000"/>
            <a:ext cx="9019540" cy="120650"/>
          </a:xfrm>
          <a:custGeom>
            <a:avLst/>
            <a:gdLst/>
            <a:ahLst/>
            <a:cxnLst/>
            <a:rect l="l" t="t" r="r" b="b"/>
            <a:pathLst>
              <a:path w="9019540" h="120650">
                <a:moveTo>
                  <a:pt x="9019540" y="0"/>
                </a:moveTo>
                <a:lnTo>
                  <a:pt x="0" y="0"/>
                </a:lnTo>
                <a:lnTo>
                  <a:pt x="0" y="120650"/>
                </a:lnTo>
                <a:lnTo>
                  <a:pt x="9019540" y="120650"/>
                </a:lnTo>
                <a:lnTo>
                  <a:pt x="9019540" y="0"/>
                </a:lnTo>
                <a:close/>
              </a:path>
            </a:pathLst>
          </a:custGeom>
          <a:solidFill>
            <a:srgbClr val="E5B0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500" y="2975610"/>
            <a:ext cx="9019540" cy="111760"/>
          </a:xfrm>
          <a:custGeom>
            <a:avLst/>
            <a:gdLst/>
            <a:ahLst/>
            <a:cxnLst/>
            <a:rect l="l" t="t" r="r" b="b"/>
            <a:pathLst>
              <a:path w="9019540" h="111760">
                <a:moveTo>
                  <a:pt x="9019540" y="0"/>
                </a:moveTo>
                <a:lnTo>
                  <a:pt x="0" y="0"/>
                </a:lnTo>
                <a:lnTo>
                  <a:pt x="0" y="111760"/>
                </a:lnTo>
                <a:lnTo>
                  <a:pt x="9019540" y="111760"/>
                </a:lnTo>
                <a:lnTo>
                  <a:pt x="9019540" y="0"/>
                </a:lnTo>
                <a:close/>
              </a:path>
            </a:pathLst>
          </a:custGeom>
          <a:solidFill>
            <a:srgbClr val="90838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375659" y="3162300"/>
            <a:ext cx="2242185" cy="9130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06680">
              <a:lnSpc>
                <a:spcPct val="118300"/>
              </a:lnSpc>
              <a:spcBef>
                <a:spcPts val="100"/>
              </a:spcBef>
            </a:pPr>
            <a:r>
              <a:rPr lang="en-US" sz="2600" dirty="0" err="1" smtClean="0">
                <a:solidFill>
                  <a:srgbClr val="686363"/>
                </a:solidFill>
                <a:latin typeface="Century Gothic"/>
                <a:cs typeface="Century Gothic"/>
              </a:rPr>
              <a:t>Nisar</a:t>
            </a:r>
            <a:r>
              <a:rPr lang="en-US" sz="2600" dirty="0" smtClean="0">
                <a:solidFill>
                  <a:srgbClr val="686363"/>
                </a:solidFill>
                <a:latin typeface="Century Gothic"/>
                <a:cs typeface="Century Gothic"/>
              </a:rPr>
              <a:t> Ahmad</a:t>
            </a:r>
            <a:br>
              <a:rPr lang="en-US" sz="2600" dirty="0" smtClean="0">
                <a:solidFill>
                  <a:srgbClr val="686363"/>
                </a:solidFill>
                <a:latin typeface="Century Gothic"/>
                <a:cs typeface="Century Gothic"/>
              </a:rPr>
            </a:br>
            <a:r>
              <a:rPr lang="en-US" sz="2600" dirty="0" smtClean="0">
                <a:solidFill>
                  <a:srgbClr val="686363"/>
                </a:solidFill>
                <a:latin typeface="Century Gothic"/>
                <a:cs typeface="Century Gothic"/>
              </a:rPr>
              <a:t>BS( English)</a:t>
            </a:r>
            <a:endParaRPr sz="2600" dirty="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3500" y="1517650"/>
            <a:ext cx="9019540" cy="1457960"/>
          </a:xfrm>
          <a:prstGeom prst="rect">
            <a:avLst/>
          </a:prstGeom>
          <a:solidFill>
            <a:srgbClr val="D24716"/>
          </a:solidFill>
        </p:spPr>
        <p:txBody>
          <a:bodyPr vert="horz" wrap="square" lIns="0" tIns="396240" rIns="0" bIns="0" rtlCol="0">
            <a:spAutoFit/>
          </a:bodyPr>
          <a:lstStyle/>
          <a:p>
            <a:pPr marR="131445" algn="ctr">
              <a:lnSpc>
                <a:spcPct val="100000"/>
              </a:lnSpc>
              <a:spcBef>
                <a:spcPts val="3120"/>
              </a:spcBef>
            </a:pPr>
            <a:r>
              <a:rPr sz="4000" b="0" spc="-10" dirty="0">
                <a:solidFill>
                  <a:srgbClr val="FFFFFF"/>
                </a:solidFill>
                <a:latin typeface="Century Gothic"/>
                <a:cs typeface="Century Gothic"/>
              </a:rPr>
              <a:t>PARAPHRASING</a:t>
            </a:r>
            <a:endParaRPr sz="40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8030" y="307340"/>
            <a:ext cx="7649209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360170">
              <a:lnSpc>
                <a:spcPct val="100000"/>
              </a:lnSpc>
              <a:spcBef>
                <a:spcPts val="100"/>
              </a:spcBef>
              <a:tabLst>
                <a:tab pos="2286635" algn="l"/>
              </a:tabLst>
            </a:pPr>
            <a:r>
              <a:rPr sz="3600" b="0" spc="-5" dirty="0">
                <a:latin typeface="Century Gothic"/>
                <a:cs typeface="Century Gothic"/>
              </a:rPr>
              <a:t>6.	Interpret </a:t>
            </a:r>
            <a:r>
              <a:rPr sz="3600" b="0" dirty="0">
                <a:latin typeface="Century Gothic"/>
                <a:cs typeface="Century Gothic"/>
              </a:rPr>
              <a:t>Meaning  Identify the </a:t>
            </a:r>
            <a:r>
              <a:rPr sz="3600" b="0" spc="-5" dirty="0">
                <a:latin typeface="Century Gothic"/>
                <a:cs typeface="Century Gothic"/>
              </a:rPr>
              <a:t>underlying meaning</a:t>
            </a:r>
            <a:r>
              <a:rPr sz="3600" b="0" spc="-75" dirty="0">
                <a:latin typeface="Century Gothic"/>
                <a:cs typeface="Century Gothic"/>
              </a:rPr>
              <a:t> </a:t>
            </a:r>
            <a:r>
              <a:rPr sz="3600" b="0" dirty="0">
                <a:latin typeface="Century Gothic"/>
                <a:cs typeface="Century Gothic"/>
              </a:rPr>
              <a:t>of</a:t>
            </a:r>
            <a:endParaRPr sz="3600">
              <a:latin typeface="Century Gothic"/>
              <a:cs typeface="Century Gothic"/>
            </a:endParaRPr>
          </a:p>
          <a:p>
            <a:pPr marL="2349500">
              <a:lnSpc>
                <a:spcPct val="100000"/>
              </a:lnSpc>
            </a:pPr>
            <a:r>
              <a:rPr sz="3600" b="0" dirty="0">
                <a:latin typeface="Century Gothic"/>
                <a:cs typeface="Century Gothic"/>
              </a:rPr>
              <a:t>a</a:t>
            </a:r>
            <a:r>
              <a:rPr sz="3600" b="0" spc="-15" dirty="0">
                <a:latin typeface="Century Gothic"/>
                <a:cs typeface="Century Gothic"/>
              </a:rPr>
              <a:t> </a:t>
            </a:r>
            <a:r>
              <a:rPr sz="3600" b="0" spc="-5" dirty="0">
                <a:latin typeface="Century Gothic"/>
                <a:cs typeface="Century Gothic"/>
              </a:rPr>
              <a:t>statement.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1869" y="2887979"/>
            <a:ext cx="6727190" cy="1358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Century Gothic"/>
                <a:cs typeface="Century Gothic"/>
              </a:rPr>
              <a:t>Mrs. </a:t>
            </a:r>
            <a:r>
              <a:rPr sz="2600" dirty="0">
                <a:latin typeface="Century Gothic"/>
                <a:cs typeface="Century Gothic"/>
              </a:rPr>
              <a:t>Lee </a:t>
            </a:r>
            <a:r>
              <a:rPr sz="2600" spc="-5" dirty="0">
                <a:latin typeface="Century Gothic"/>
                <a:cs typeface="Century Gothic"/>
              </a:rPr>
              <a:t>said, </a:t>
            </a:r>
            <a:r>
              <a:rPr sz="2600" dirty="0">
                <a:latin typeface="Century Gothic"/>
                <a:cs typeface="Century Gothic"/>
              </a:rPr>
              <a:t>“I am </a:t>
            </a:r>
            <a:r>
              <a:rPr sz="2600" spc="-5" dirty="0">
                <a:latin typeface="Century Gothic"/>
                <a:cs typeface="Century Gothic"/>
              </a:rPr>
              <a:t>ready for lunch.”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600" b="1" spc="-5" dirty="0">
                <a:latin typeface="Century Gothic"/>
                <a:cs typeface="Century Gothic"/>
              </a:rPr>
              <a:t>Mrs. Lee complained about being</a:t>
            </a:r>
            <a:r>
              <a:rPr sz="2600" b="1" spc="25" dirty="0">
                <a:latin typeface="Century Gothic"/>
                <a:cs typeface="Century Gothic"/>
              </a:rPr>
              <a:t> </a:t>
            </a:r>
            <a:r>
              <a:rPr sz="2600" b="1" spc="-5" dirty="0">
                <a:latin typeface="Century Gothic"/>
                <a:cs typeface="Century Gothic"/>
              </a:rPr>
              <a:t>hungry.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1869" y="703579"/>
            <a:ext cx="552069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26465" algn="l"/>
              </a:tabLst>
            </a:pPr>
            <a:r>
              <a:rPr sz="4000" b="0" dirty="0">
                <a:latin typeface="Century Gothic"/>
                <a:cs typeface="Century Gothic"/>
              </a:rPr>
              <a:t>7.	</a:t>
            </a:r>
            <a:r>
              <a:rPr sz="4000" b="0" spc="-5" dirty="0">
                <a:latin typeface="Century Gothic"/>
                <a:cs typeface="Century Gothic"/>
              </a:rPr>
              <a:t>Change</a:t>
            </a:r>
            <a:r>
              <a:rPr sz="4000" b="0" spc="-90" dirty="0">
                <a:latin typeface="Century Gothic"/>
                <a:cs typeface="Century Gothic"/>
              </a:rPr>
              <a:t> </a:t>
            </a:r>
            <a:r>
              <a:rPr sz="4000" b="0" spc="-5" dirty="0">
                <a:latin typeface="Century Gothic"/>
                <a:cs typeface="Century Gothic"/>
              </a:rPr>
              <a:t>transitions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1869" y="1950720"/>
            <a:ext cx="7131684" cy="2296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Century Gothic"/>
                <a:cs typeface="Century Gothic"/>
              </a:rPr>
              <a:t>Although </a:t>
            </a:r>
            <a:r>
              <a:rPr sz="2600" spc="-5" dirty="0">
                <a:latin typeface="Century Gothic"/>
                <a:cs typeface="Century Gothic"/>
              </a:rPr>
              <a:t>it was raining, </a:t>
            </a:r>
            <a:r>
              <a:rPr sz="2600" dirty="0">
                <a:latin typeface="Century Gothic"/>
                <a:cs typeface="Century Gothic"/>
              </a:rPr>
              <a:t>Bob </a:t>
            </a:r>
            <a:r>
              <a:rPr sz="2600" spc="-5" dirty="0">
                <a:latin typeface="Century Gothic"/>
                <a:cs typeface="Century Gothic"/>
              </a:rPr>
              <a:t>walked </a:t>
            </a:r>
            <a:r>
              <a:rPr sz="2600" dirty="0">
                <a:latin typeface="Century Gothic"/>
                <a:cs typeface="Century Gothic"/>
              </a:rPr>
              <a:t>to</a:t>
            </a:r>
            <a:r>
              <a:rPr sz="2600" spc="-10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work.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600" dirty="0">
                <a:latin typeface="Century Gothic"/>
                <a:cs typeface="Century Gothic"/>
              </a:rPr>
              <a:t>It </a:t>
            </a:r>
            <a:r>
              <a:rPr sz="2600" spc="-5" dirty="0">
                <a:latin typeface="Century Gothic"/>
                <a:cs typeface="Century Gothic"/>
              </a:rPr>
              <a:t>was raining, </a:t>
            </a:r>
            <a:r>
              <a:rPr sz="2600" dirty="0">
                <a:latin typeface="Century Gothic"/>
                <a:cs typeface="Century Gothic"/>
              </a:rPr>
              <a:t>but Bob </a:t>
            </a:r>
            <a:r>
              <a:rPr sz="2600" spc="-5" dirty="0">
                <a:latin typeface="Century Gothic"/>
                <a:cs typeface="Century Gothic"/>
              </a:rPr>
              <a:t>walked </a:t>
            </a:r>
            <a:r>
              <a:rPr sz="2600" dirty="0">
                <a:latin typeface="Century Gothic"/>
                <a:cs typeface="Century Gothic"/>
              </a:rPr>
              <a:t>to</a:t>
            </a:r>
            <a:r>
              <a:rPr sz="2600" spc="10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work.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600" dirty="0">
                <a:latin typeface="Century Gothic"/>
                <a:cs typeface="Century Gothic"/>
              </a:rPr>
              <a:t>It </a:t>
            </a:r>
            <a:r>
              <a:rPr sz="2600" spc="-5" dirty="0">
                <a:latin typeface="Century Gothic"/>
                <a:cs typeface="Century Gothic"/>
              </a:rPr>
              <a:t>was raining; however, </a:t>
            </a:r>
            <a:r>
              <a:rPr sz="2600" dirty="0">
                <a:latin typeface="Century Gothic"/>
                <a:cs typeface="Century Gothic"/>
              </a:rPr>
              <a:t>Bob </a:t>
            </a:r>
            <a:r>
              <a:rPr sz="2600" spc="-5" dirty="0">
                <a:latin typeface="Century Gothic"/>
                <a:cs typeface="Century Gothic"/>
              </a:rPr>
              <a:t>walked </a:t>
            </a:r>
            <a:r>
              <a:rPr sz="2600" dirty="0">
                <a:latin typeface="Century Gothic"/>
                <a:cs typeface="Century Gothic"/>
              </a:rPr>
              <a:t>to</a:t>
            </a:r>
            <a:r>
              <a:rPr sz="2600" spc="5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work.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1869" y="703579"/>
            <a:ext cx="714248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0" dirty="0">
                <a:latin typeface="Century Gothic"/>
                <a:cs typeface="Century Gothic"/>
              </a:rPr>
              <a:t>…… </a:t>
            </a:r>
            <a:r>
              <a:rPr sz="4000" b="0" spc="-10" dirty="0">
                <a:latin typeface="Century Gothic"/>
                <a:cs typeface="Century Gothic"/>
              </a:rPr>
              <a:t>and </a:t>
            </a:r>
            <a:r>
              <a:rPr sz="4000" b="0" spc="-5" dirty="0">
                <a:latin typeface="Century Gothic"/>
                <a:cs typeface="Century Gothic"/>
              </a:rPr>
              <a:t>change word</a:t>
            </a:r>
            <a:r>
              <a:rPr sz="4000" b="0" spc="-85" dirty="0">
                <a:latin typeface="Century Gothic"/>
                <a:cs typeface="Century Gothic"/>
              </a:rPr>
              <a:t> </a:t>
            </a:r>
            <a:r>
              <a:rPr sz="4000" b="0" spc="-5" dirty="0">
                <a:latin typeface="Century Gothic"/>
                <a:cs typeface="Century Gothic"/>
              </a:rPr>
              <a:t>forms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4919" y="1950720"/>
            <a:ext cx="7132320" cy="3122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Century Gothic"/>
                <a:cs typeface="Century Gothic"/>
              </a:rPr>
              <a:t>Although </a:t>
            </a:r>
            <a:r>
              <a:rPr sz="2600" spc="-5" dirty="0">
                <a:latin typeface="Century Gothic"/>
                <a:cs typeface="Century Gothic"/>
              </a:rPr>
              <a:t>it was raining, </a:t>
            </a:r>
            <a:r>
              <a:rPr sz="2600" dirty="0">
                <a:latin typeface="Century Gothic"/>
                <a:cs typeface="Century Gothic"/>
              </a:rPr>
              <a:t>Bob </a:t>
            </a:r>
            <a:r>
              <a:rPr sz="2600" spc="-5" dirty="0">
                <a:latin typeface="Century Gothic"/>
                <a:cs typeface="Century Gothic"/>
              </a:rPr>
              <a:t>walked </a:t>
            </a:r>
            <a:r>
              <a:rPr sz="2600" dirty="0">
                <a:latin typeface="Century Gothic"/>
                <a:cs typeface="Century Gothic"/>
              </a:rPr>
              <a:t>to</a:t>
            </a:r>
            <a:r>
              <a:rPr sz="2600" spc="-15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work.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600" spc="-5" dirty="0">
                <a:latin typeface="Century Gothic"/>
                <a:cs typeface="Century Gothic"/>
              </a:rPr>
              <a:t>It </a:t>
            </a:r>
            <a:r>
              <a:rPr sz="2600" dirty="0">
                <a:latin typeface="Century Gothic"/>
                <a:cs typeface="Century Gothic"/>
              </a:rPr>
              <a:t>was </a:t>
            </a:r>
            <a:r>
              <a:rPr sz="2600" spc="-5" dirty="0">
                <a:latin typeface="Century Gothic"/>
                <a:cs typeface="Century Gothic"/>
              </a:rPr>
              <a:t>raining, </a:t>
            </a:r>
            <a:r>
              <a:rPr sz="2600" spc="5" dirty="0">
                <a:latin typeface="Century Gothic"/>
                <a:cs typeface="Century Gothic"/>
              </a:rPr>
              <a:t>but </a:t>
            </a:r>
            <a:r>
              <a:rPr sz="2600" dirty="0">
                <a:latin typeface="Century Gothic"/>
                <a:cs typeface="Century Gothic"/>
              </a:rPr>
              <a:t>Bob walked to</a:t>
            </a:r>
            <a:r>
              <a:rPr sz="2600" spc="-30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work.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600" spc="-5" dirty="0">
                <a:latin typeface="Century Gothic"/>
                <a:cs typeface="Century Gothic"/>
              </a:rPr>
              <a:t>It </a:t>
            </a:r>
            <a:r>
              <a:rPr sz="2600" dirty="0">
                <a:latin typeface="Century Gothic"/>
                <a:cs typeface="Century Gothic"/>
              </a:rPr>
              <a:t>was </a:t>
            </a:r>
            <a:r>
              <a:rPr sz="2600" spc="-5" dirty="0">
                <a:latin typeface="Century Gothic"/>
                <a:cs typeface="Century Gothic"/>
              </a:rPr>
              <a:t>raining; however, </a:t>
            </a:r>
            <a:r>
              <a:rPr sz="2600" dirty="0">
                <a:latin typeface="Century Gothic"/>
                <a:cs typeface="Century Gothic"/>
              </a:rPr>
              <a:t>Bob </a:t>
            </a:r>
            <a:r>
              <a:rPr sz="2600" spc="-5" dirty="0">
                <a:latin typeface="Century Gothic"/>
                <a:cs typeface="Century Gothic"/>
              </a:rPr>
              <a:t>walked </a:t>
            </a:r>
            <a:r>
              <a:rPr sz="2600" dirty="0">
                <a:latin typeface="Century Gothic"/>
                <a:cs typeface="Century Gothic"/>
              </a:rPr>
              <a:t>to </a:t>
            </a:r>
            <a:r>
              <a:rPr sz="2600" spc="-5" dirty="0">
                <a:latin typeface="Century Gothic"/>
                <a:cs typeface="Century Gothic"/>
              </a:rPr>
              <a:t>work.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150">
              <a:latin typeface="Times New Roman"/>
              <a:cs typeface="Times New Roman"/>
            </a:endParaRPr>
          </a:p>
          <a:p>
            <a:pPr marL="58419">
              <a:lnSpc>
                <a:spcPct val="100000"/>
              </a:lnSpc>
            </a:pPr>
            <a:r>
              <a:rPr sz="2400" b="1" spc="-5" dirty="0">
                <a:latin typeface="Century Gothic"/>
                <a:cs typeface="Century Gothic"/>
              </a:rPr>
              <a:t>Despite the rain, Bob went </a:t>
            </a:r>
            <a:r>
              <a:rPr sz="2400" b="1" dirty="0">
                <a:latin typeface="Century Gothic"/>
                <a:cs typeface="Century Gothic"/>
              </a:rPr>
              <a:t>to </a:t>
            </a:r>
            <a:r>
              <a:rPr sz="2400" b="1" spc="-5" dirty="0">
                <a:latin typeface="Century Gothic"/>
                <a:cs typeface="Century Gothic"/>
              </a:rPr>
              <a:t>work on</a:t>
            </a:r>
            <a:r>
              <a:rPr sz="2400" b="1" spc="20" dirty="0">
                <a:latin typeface="Century Gothic"/>
                <a:cs typeface="Century Gothic"/>
              </a:rPr>
              <a:t> </a:t>
            </a:r>
            <a:r>
              <a:rPr sz="2400" b="1" spc="-5" dirty="0">
                <a:latin typeface="Century Gothic"/>
                <a:cs typeface="Century Gothic"/>
              </a:rPr>
              <a:t>foot.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35430" y="307340"/>
            <a:ext cx="6071870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13360">
              <a:lnSpc>
                <a:spcPct val="100000"/>
              </a:lnSpc>
              <a:spcBef>
                <a:spcPts val="100"/>
              </a:spcBef>
              <a:tabLst>
                <a:tab pos="1139825" algn="l"/>
              </a:tabLst>
            </a:pPr>
            <a:r>
              <a:rPr sz="3600" b="0" dirty="0">
                <a:latin typeface="Century Gothic"/>
                <a:cs typeface="Century Gothic"/>
              </a:rPr>
              <a:t>8.	</a:t>
            </a:r>
            <a:r>
              <a:rPr sz="3600" b="0" spc="-5" dirty="0">
                <a:latin typeface="Century Gothic"/>
                <a:cs typeface="Century Gothic"/>
              </a:rPr>
              <a:t>Combine Techniques  Change </a:t>
            </a:r>
            <a:r>
              <a:rPr sz="3600" b="0" spc="5" dirty="0">
                <a:latin typeface="Century Gothic"/>
                <a:cs typeface="Century Gothic"/>
              </a:rPr>
              <a:t>to </a:t>
            </a:r>
            <a:r>
              <a:rPr sz="3600" b="0" dirty="0">
                <a:latin typeface="Century Gothic"/>
                <a:cs typeface="Century Gothic"/>
              </a:rPr>
              <a:t>a </a:t>
            </a:r>
            <a:r>
              <a:rPr sz="3600" b="0" spc="-5" dirty="0">
                <a:latin typeface="Century Gothic"/>
                <a:cs typeface="Century Gothic"/>
              </a:rPr>
              <a:t>phrase </a:t>
            </a:r>
            <a:r>
              <a:rPr sz="3600" b="0" dirty="0">
                <a:latin typeface="Century Gothic"/>
                <a:cs typeface="Century Gothic"/>
              </a:rPr>
              <a:t>&amp;</a:t>
            </a:r>
            <a:r>
              <a:rPr sz="3600" b="0" spc="-95" dirty="0">
                <a:latin typeface="Century Gothic"/>
                <a:cs typeface="Century Gothic"/>
              </a:rPr>
              <a:t> </a:t>
            </a:r>
            <a:r>
              <a:rPr sz="3600" b="0" dirty="0">
                <a:latin typeface="Century Gothic"/>
                <a:cs typeface="Century Gothic"/>
              </a:rPr>
              <a:t>add</a:t>
            </a:r>
            <a:endParaRPr sz="3600">
              <a:latin typeface="Century Gothic"/>
              <a:cs typeface="Century Gothic"/>
            </a:endParaRPr>
          </a:p>
          <a:p>
            <a:pPr marL="455930">
              <a:lnSpc>
                <a:spcPct val="100000"/>
              </a:lnSpc>
            </a:pPr>
            <a:r>
              <a:rPr sz="3600" b="0" spc="-5" dirty="0">
                <a:latin typeface="Century Gothic"/>
                <a:cs typeface="Century Gothic"/>
              </a:rPr>
              <a:t>synonyms or</a:t>
            </a:r>
            <a:r>
              <a:rPr sz="3600" b="0" spc="-25" dirty="0">
                <a:latin typeface="Century Gothic"/>
                <a:cs typeface="Century Gothic"/>
              </a:rPr>
              <a:t> </a:t>
            </a:r>
            <a:r>
              <a:rPr sz="3600" b="0" spc="-5" dirty="0">
                <a:latin typeface="Century Gothic"/>
                <a:cs typeface="Century Gothic"/>
              </a:rPr>
              <a:t>definitions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1869" y="2887979"/>
            <a:ext cx="5845810" cy="1358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Century Gothic"/>
                <a:cs typeface="Century Gothic"/>
              </a:rPr>
              <a:t>After </a:t>
            </a:r>
            <a:r>
              <a:rPr sz="2600" spc="-5" dirty="0">
                <a:latin typeface="Century Gothic"/>
                <a:cs typeface="Century Gothic"/>
              </a:rPr>
              <a:t>he </a:t>
            </a:r>
            <a:r>
              <a:rPr sz="2600" dirty="0">
                <a:latin typeface="Century Gothic"/>
                <a:cs typeface="Century Gothic"/>
              </a:rPr>
              <a:t>ate </a:t>
            </a:r>
            <a:r>
              <a:rPr sz="2600" spc="-5" dirty="0">
                <a:latin typeface="Century Gothic"/>
                <a:cs typeface="Century Gothic"/>
              </a:rPr>
              <a:t>lunch, </a:t>
            </a:r>
            <a:r>
              <a:rPr sz="2600" dirty="0">
                <a:latin typeface="Century Gothic"/>
                <a:cs typeface="Century Gothic"/>
              </a:rPr>
              <a:t>John </a:t>
            </a:r>
            <a:r>
              <a:rPr sz="2600" spc="-5" dirty="0">
                <a:latin typeface="Century Gothic"/>
                <a:cs typeface="Century Gothic"/>
              </a:rPr>
              <a:t>took </a:t>
            </a:r>
            <a:r>
              <a:rPr sz="2600" dirty="0">
                <a:latin typeface="Century Gothic"/>
                <a:cs typeface="Century Gothic"/>
              </a:rPr>
              <a:t>a</a:t>
            </a:r>
            <a:r>
              <a:rPr sz="2600" spc="-25" dirty="0">
                <a:latin typeface="Century Gothic"/>
                <a:cs typeface="Century Gothic"/>
              </a:rPr>
              <a:t> </a:t>
            </a:r>
            <a:r>
              <a:rPr sz="2600" dirty="0">
                <a:latin typeface="Century Gothic"/>
                <a:cs typeface="Century Gothic"/>
              </a:rPr>
              <a:t>nap.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600" dirty="0">
                <a:latin typeface="Century Gothic"/>
                <a:cs typeface="Century Gothic"/>
              </a:rPr>
              <a:t>After </a:t>
            </a:r>
            <a:r>
              <a:rPr sz="2600" b="1" spc="-5" dirty="0">
                <a:latin typeface="Century Gothic"/>
                <a:cs typeface="Century Gothic"/>
              </a:rPr>
              <a:t>eating lunch</a:t>
            </a:r>
            <a:r>
              <a:rPr sz="2600" spc="-5" dirty="0">
                <a:latin typeface="Century Gothic"/>
                <a:cs typeface="Century Gothic"/>
              </a:rPr>
              <a:t>, John </a:t>
            </a:r>
            <a:r>
              <a:rPr sz="2600" b="1" spc="-5" dirty="0">
                <a:latin typeface="Century Gothic"/>
                <a:cs typeface="Century Gothic"/>
              </a:rPr>
              <a:t>slept </a:t>
            </a:r>
            <a:r>
              <a:rPr sz="2600" b="1" dirty="0">
                <a:latin typeface="Century Gothic"/>
                <a:cs typeface="Century Gothic"/>
              </a:rPr>
              <a:t>a</a:t>
            </a:r>
            <a:r>
              <a:rPr sz="2600" b="1" spc="5" dirty="0">
                <a:latin typeface="Century Gothic"/>
                <a:cs typeface="Century Gothic"/>
              </a:rPr>
              <a:t> </a:t>
            </a:r>
            <a:r>
              <a:rPr sz="2600" b="1" dirty="0">
                <a:latin typeface="Century Gothic"/>
                <a:cs typeface="Century Gothic"/>
              </a:rPr>
              <a:t>little</a:t>
            </a:r>
            <a:r>
              <a:rPr sz="2600" dirty="0">
                <a:latin typeface="Century Gothic"/>
                <a:cs typeface="Century Gothic"/>
              </a:rPr>
              <a:t>.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35430" y="307340"/>
            <a:ext cx="6071870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13360">
              <a:lnSpc>
                <a:spcPct val="100000"/>
              </a:lnSpc>
              <a:spcBef>
                <a:spcPts val="100"/>
              </a:spcBef>
              <a:tabLst>
                <a:tab pos="1139825" algn="l"/>
              </a:tabLst>
            </a:pPr>
            <a:r>
              <a:rPr sz="3600" b="0" dirty="0">
                <a:latin typeface="Century Gothic"/>
                <a:cs typeface="Century Gothic"/>
              </a:rPr>
              <a:t>8.	</a:t>
            </a:r>
            <a:r>
              <a:rPr sz="3600" b="0" spc="-5" dirty="0">
                <a:latin typeface="Century Gothic"/>
                <a:cs typeface="Century Gothic"/>
              </a:rPr>
              <a:t>Combine Techniques  Change </a:t>
            </a:r>
            <a:r>
              <a:rPr sz="3600" b="0" spc="5" dirty="0">
                <a:latin typeface="Century Gothic"/>
                <a:cs typeface="Century Gothic"/>
              </a:rPr>
              <a:t>to </a:t>
            </a:r>
            <a:r>
              <a:rPr sz="3600" b="0" dirty="0">
                <a:latin typeface="Century Gothic"/>
                <a:cs typeface="Century Gothic"/>
              </a:rPr>
              <a:t>a </a:t>
            </a:r>
            <a:r>
              <a:rPr sz="3600" b="0" spc="-5" dirty="0">
                <a:latin typeface="Century Gothic"/>
                <a:cs typeface="Century Gothic"/>
              </a:rPr>
              <a:t>phrase </a:t>
            </a:r>
            <a:r>
              <a:rPr sz="3600" b="0" dirty="0">
                <a:latin typeface="Century Gothic"/>
                <a:cs typeface="Century Gothic"/>
              </a:rPr>
              <a:t>&amp;</a:t>
            </a:r>
            <a:r>
              <a:rPr sz="3600" b="0" spc="-95" dirty="0">
                <a:latin typeface="Century Gothic"/>
                <a:cs typeface="Century Gothic"/>
              </a:rPr>
              <a:t> </a:t>
            </a:r>
            <a:r>
              <a:rPr sz="3600" b="0" dirty="0">
                <a:latin typeface="Century Gothic"/>
                <a:cs typeface="Century Gothic"/>
              </a:rPr>
              <a:t>add</a:t>
            </a:r>
            <a:endParaRPr sz="3600">
              <a:latin typeface="Century Gothic"/>
              <a:cs typeface="Century Gothic"/>
            </a:endParaRPr>
          </a:p>
          <a:p>
            <a:pPr marL="455930">
              <a:lnSpc>
                <a:spcPct val="100000"/>
              </a:lnSpc>
            </a:pPr>
            <a:r>
              <a:rPr sz="3600" b="0" spc="-5" dirty="0">
                <a:latin typeface="Century Gothic"/>
                <a:cs typeface="Century Gothic"/>
              </a:rPr>
              <a:t>synonyms or</a:t>
            </a:r>
            <a:r>
              <a:rPr sz="3600" b="0" spc="-25" dirty="0">
                <a:latin typeface="Century Gothic"/>
                <a:cs typeface="Century Gothic"/>
              </a:rPr>
              <a:t> </a:t>
            </a:r>
            <a:r>
              <a:rPr sz="3600" b="0" spc="-5" dirty="0">
                <a:latin typeface="Century Gothic"/>
                <a:cs typeface="Century Gothic"/>
              </a:rPr>
              <a:t>definitions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1869" y="2167890"/>
            <a:ext cx="7345045" cy="36296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Century Gothic"/>
                <a:cs typeface="Century Gothic"/>
              </a:rPr>
              <a:t>The house </a:t>
            </a:r>
            <a:r>
              <a:rPr sz="2600" dirty="0">
                <a:latin typeface="Century Gothic"/>
                <a:cs typeface="Century Gothic"/>
              </a:rPr>
              <a:t>that </a:t>
            </a:r>
            <a:r>
              <a:rPr sz="2600" spc="-10" dirty="0">
                <a:latin typeface="Century Gothic"/>
                <a:cs typeface="Century Gothic"/>
              </a:rPr>
              <a:t>is across </a:t>
            </a:r>
            <a:r>
              <a:rPr sz="2600" dirty="0">
                <a:latin typeface="Century Gothic"/>
                <a:cs typeface="Century Gothic"/>
              </a:rPr>
              <a:t>the </a:t>
            </a:r>
            <a:r>
              <a:rPr sz="2600" spc="-5" dirty="0">
                <a:latin typeface="Century Gothic"/>
                <a:cs typeface="Century Gothic"/>
              </a:rPr>
              <a:t>street is</a:t>
            </a:r>
            <a:r>
              <a:rPr sz="2600" spc="25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old.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600" spc="-5" dirty="0">
                <a:latin typeface="Century Gothic"/>
                <a:cs typeface="Century Gothic"/>
              </a:rPr>
              <a:t>The house </a:t>
            </a:r>
            <a:r>
              <a:rPr sz="2600" b="1" spc="-5" dirty="0">
                <a:latin typeface="Century Gothic"/>
                <a:cs typeface="Century Gothic"/>
              </a:rPr>
              <a:t>across the street </a:t>
            </a:r>
            <a:r>
              <a:rPr sz="2600" spc="-10" dirty="0">
                <a:latin typeface="Century Gothic"/>
                <a:cs typeface="Century Gothic"/>
              </a:rPr>
              <a:t>is</a:t>
            </a:r>
            <a:r>
              <a:rPr sz="2600" spc="20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old.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600" spc="-5" dirty="0">
                <a:latin typeface="Century Gothic"/>
                <a:cs typeface="Century Gothic"/>
              </a:rPr>
              <a:t>The house </a:t>
            </a:r>
            <a:r>
              <a:rPr sz="2600" b="1" dirty="0">
                <a:latin typeface="Century Gothic"/>
                <a:cs typeface="Century Gothic"/>
              </a:rPr>
              <a:t>on </a:t>
            </a:r>
            <a:r>
              <a:rPr sz="2600" b="1" spc="-5" dirty="0">
                <a:latin typeface="Century Gothic"/>
                <a:cs typeface="Century Gothic"/>
              </a:rPr>
              <a:t>the other side </a:t>
            </a:r>
            <a:r>
              <a:rPr sz="2600" b="1" dirty="0">
                <a:latin typeface="Century Gothic"/>
                <a:cs typeface="Century Gothic"/>
              </a:rPr>
              <a:t>of </a:t>
            </a:r>
            <a:r>
              <a:rPr sz="2600" b="1" spc="-5" dirty="0">
                <a:latin typeface="Century Gothic"/>
                <a:cs typeface="Century Gothic"/>
              </a:rPr>
              <a:t>the street </a:t>
            </a:r>
            <a:r>
              <a:rPr sz="2600" spc="-5" dirty="0">
                <a:latin typeface="Century Gothic"/>
                <a:cs typeface="Century Gothic"/>
              </a:rPr>
              <a:t>is</a:t>
            </a:r>
            <a:r>
              <a:rPr sz="2600" spc="50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old.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600" spc="-5" dirty="0">
                <a:latin typeface="Century Gothic"/>
                <a:cs typeface="Century Gothic"/>
              </a:rPr>
              <a:t>The </a:t>
            </a:r>
            <a:r>
              <a:rPr sz="2600" b="1" spc="-5" dirty="0">
                <a:latin typeface="Century Gothic"/>
                <a:cs typeface="Century Gothic"/>
              </a:rPr>
              <a:t>dwelling </a:t>
            </a:r>
            <a:r>
              <a:rPr sz="2600" spc="-5" dirty="0">
                <a:latin typeface="Century Gothic"/>
                <a:cs typeface="Century Gothic"/>
              </a:rPr>
              <a:t>on </a:t>
            </a:r>
            <a:r>
              <a:rPr sz="2600" dirty="0">
                <a:latin typeface="Century Gothic"/>
                <a:cs typeface="Century Gothic"/>
              </a:rPr>
              <a:t>the other </a:t>
            </a:r>
            <a:r>
              <a:rPr sz="2600" spc="-5" dirty="0">
                <a:latin typeface="Century Gothic"/>
                <a:cs typeface="Century Gothic"/>
              </a:rPr>
              <a:t>side </a:t>
            </a:r>
            <a:r>
              <a:rPr sz="2600" dirty="0">
                <a:latin typeface="Century Gothic"/>
                <a:cs typeface="Century Gothic"/>
              </a:rPr>
              <a:t>of </a:t>
            </a:r>
            <a:r>
              <a:rPr sz="2600" b="1" dirty="0">
                <a:latin typeface="Century Gothic"/>
                <a:cs typeface="Century Gothic"/>
              </a:rPr>
              <a:t>the </a:t>
            </a:r>
            <a:r>
              <a:rPr sz="2600" b="1" spc="-5" dirty="0">
                <a:latin typeface="Century Gothic"/>
                <a:cs typeface="Century Gothic"/>
              </a:rPr>
              <a:t>road</a:t>
            </a:r>
            <a:r>
              <a:rPr sz="2600" b="1" spc="-20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is</a:t>
            </a:r>
            <a:endParaRPr sz="2600">
              <a:latin typeface="Century Gothic"/>
              <a:cs typeface="Century Gothic"/>
            </a:endParaRPr>
          </a:p>
          <a:p>
            <a:pPr marL="285750">
              <a:lnSpc>
                <a:spcPct val="100000"/>
              </a:lnSpc>
            </a:pPr>
            <a:r>
              <a:rPr sz="2600" b="1" spc="-5" dirty="0">
                <a:latin typeface="Century Gothic"/>
                <a:cs typeface="Century Gothic"/>
              </a:rPr>
              <a:t>ancient</a:t>
            </a:r>
            <a:r>
              <a:rPr sz="2600" spc="-5" dirty="0">
                <a:latin typeface="Century Gothic"/>
                <a:cs typeface="Century Gothic"/>
              </a:rPr>
              <a:t>.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5890" rIns="0" bIns="0" rtlCol="0">
            <a:spAutoFit/>
          </a:bodyPr>
          <a:lstStyle/>
          <a:p>
            <a:pPr marL="2336165" marR="5080" indent="-1850389">
              <a:lnSpc>
                <a:spcPct val="100000"/>
              </a:lnSpc>
              <a:spcBef>
                <a:spcPts val="100"/>
              </a:spcBef>
            </a:pPr>
            <a:r>
              <a:rPr dirty="0"/>
              <a:t>EXAMPLE OF A PARAGRAPH </a:t>
            </a:r>
            <a:r>
              <a:rPr spc="-5" dirty="0"/>
              <a:t>FROM THE  </a:t>
            </a:r>
            <a:r>
              <a:rPr dirty="0"/>
              <a:t>ORIGINAL</a:t>
            </a:r>
            <a:r>
              <a:rPr spc="-15" dirty="0"/>
              <a:t> </a:t>
            </a:r>
            <a:r>
              <a:rPr dirty="0"/>
              <a:t>SOURCE: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8340" y="1559559"/>
            <a:ext cx="7618095" cy="484886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285750" marR="5080" algn="just">
              <a:lnSpc>
                <a:spcPct val="79900"/>
              </a:lnSpc>
              <a:spcBef>
                <a:spcPts val="675"/>
              </a:spcBef>
            </a:pPr>
            <a:r>
              <a:rPr sz="2400" spc="-5" dirty="0">
                <a:latin typeface="Century Gothic"/>
                <a:cs typeface="Century Gothic"/>
              </a:rPr>
              <a:t>"I </a:t>
            </a:r>
            <a:r>
              <a:rPr sz="2400" dirty="0">
                <a:latin typeface="Century Gothic"/>
                <a:cs typeface="Century Gothic"/>
              </a:rPr>
              <a:t>had to </a:t>
            </a:r>
            <a:r>
              <a:rPr sz="2400" spc="-5" dirty="0">
                <a:latin typeface="Century Gothic"/>
                <a:cs typeface="Century Gothic"/>
              </a:rPr>
              <a:t>explain to </a:t>
            </a:r>
            <a:r>
              <a:rPr sz="2400" dirty="0">
                <a:latin typeface="Century Gothic"/>
                <a:cs typeface="Century Gothic"/>
              </a:rPr>
              <a:t>him that I </a:t>
            </a:r>
            <a:r>
              <a:rPr sz="2400" spc="-5" dirty="0">
                <a:latin typeface="Century Gothic"/>
                <a:cs typeface="Century Gothic"/>
              </a:rPr>
              <a:t>was </a:t>
            </a:r>
            <a:r>
              <a:rPr sz="2400" dirty="0">
                <a:latin typeface="Century Gothic"/>
                <a:cs typeface="Century Gothic"/>
              </a:rPr>
              <a:t>deaf. I </a:t>
            </a:r>
            <a:r>
              <a:rPr sz="2400" spc="-5" dirty="0">
                <a:latin typeface="Century Gothic"/>
                <a:cs typeface="Century Gothic"/>
              </a:rPr>
              <a:t>said,  </a:t>
            </a:r>
            <a:r>
              <a:rPr sz="2400" dirty="0">
                <a:latin typeface="Century Gothic"/>
                <a:cs typeface="Century Gothic"/>
              </a:rPr>
              <a:t>'Wait; I can't </a:t>
            </a:r>
            <a:r>
              <a:rPr sz="2400" spc="-5" dirty="0">
                <a:latin typeface="Century Gothic"/>
                <a:cs typeface="Century Gothic"/>
              </a:rPr>
              <a:t>hear; please talk slowly.' He looked  at </a:t>
            </a:r>
            <a:r>
              <a:rPr sz="2400" dirty="0">
                <a:latin typeface="Century Gothic"/>
                <a:cs typeface="Century Gothic"/>
              </a:rPr>
              <a:t>me and </a:t>
            </a:r>
            <a:r>
              <a:rPr sz="2400" spc="-5" dirty="0">
                <a:latin typeface="Century Gothic"/>
                <a:cs typeface="Century Gothic"/>
              </a:rPr>
              <a:t>said, 'What?' </a:t>
            </a:r>
            <a:r>
              <a:rPr sz="2400" dirty="0">
                <a:latin typeface="Century Gothic"/>
                <a:cs typeface="Century Gothic"/>
              </a:rPr>
              <a:t>I </a:t>
            </a:r>
            <a:r>
              <a:rPr sz="2400" spc="-5" dirty="0">
                <a:latin typeface="Century Gothic"/>
                <a:cs typeface="Century Gothic"/>
              </a:rPr>
              <a:t>told him </a:t>
            </a:r>
            <a:r>
              <a:rPr sz="2400" dirty="0">
                <a:latin typeface="Century Gothic"/>
                <a:cs typeface="Century Gothic"/>
              </a:rPr>
              <a:t>again I was  </a:t>
            </a:r>
            <a:r>
              <a:rPr sz="2400" spc="-5" dirty="0">
                <a:latin typeface="Century Gothic"/>
                <a:cs typeface="Century Gothic"/>
              </a:rPr>
              <a:t>deaf, </a:t>
            </a:r>
            <a:r>
              <a:rPr sz="2400" dirty="0">
                <a:latin typeface="Century Gothic"/>
                <a:cs typeface="Century Gothic"/>
              </a:rPr>
              <a:t>and </a:t>
            </a:r>
            <a:r>
              <a:rPr sz="2400" spc="-5" dirty="0">
                <a:latin typeface="Century Gothic"/>
                <a:cs typeface="Century Gothic"/>
              </a:rPr>
              <a:t>he </a:t>
            </a:r>
            <a:r>
              <a:rPr sz="2400" dirty="0">
                <a:latin typeface="Century Gothic"/>
                <a:cs typeface="Century Gothic"/>
              </a:rPr>
              <a:t>said, </a:t>
            </a:r>
            <a:r>
              <a:rPr sz="2400" spc="-5" dirty="0">
                <a:latin typeface="Century Gothic"/>
                <a:cs typeface="Century Gothic"/>
              </a:rPr>
              <a:t>'Oh.' He pointed </a:t>
            </a:r>
            <a:r>
              <a:rPr sz="2400" dirty="0">
                <a:latin typeface="Century Gothic"/>
                <a:cs typeface="Century Gothic"/>
              </a:rPr>
              <a:t>to a </a:t>
            </a:r>
            <a:r>
              <a:rPr sz="2400" spc="-5" dirty="0">
                <a:latin typeface="Century Gothic"/>
                <a:cs typeface="Century Gothic"/>
              </a:rPr>
              <a:t>door  and told </a:t>
            </a:r>
            <a:r>
              <a:rPr sz="2400" dirty="0">
                <a:latin typeface="Century Gothic"/>
                <a:cs typeface="Century Gothic"/>
              </a:rPr>
              <a:t>me </a:t>
            </a:r>
            <a:r>
              <a:rPr sz="2400" spc="-5" dirty="0">
                <a:latin typeface="Century Gothic"/>
                <a:cs typeface="Century Gothic"/>
              </a:rPr>
              <a:t>to </a:t>
            </a:r>
            <a:r>
              <a:rPr sz="2400" dirty="0">
                <a:latin typeface="Century Gothic"/>
                <a:cs typeface="Century Gothic"/>
              </a:rPr>
              <a:t>go through </a:t>
            </a:r>
            <a:r>
              <a:rPr sz="2400" spc="-5" dirty="0">
                <a:latin typeface="Century Gothic"/>
                <a:cs typeface="Century Gothic"/>
              </a:rPr>
              <a:t>that door. </a:t>
            </a:r>
            <a:r>
              <a:rPr sz="2400" dirty="0">
                <a:latin typeface="Century Gothic"/>
                <a:cs typeface="Century Gothic"/>
              </a:rPr>
              <a:t>I </a:t>
            </a:r>
            <a:r>
              <a:rPr sz="2400" spc="-5" dirty="0">
                <a:latin typeface="Century Gothic"/>
                <a:cs typeface="Century Gothic"/>
              </a:rPr>
              <a:t>followed  his instructions. </a:t>
            </a:r>
            <a:r>
              <a:rPr sz="2400" dirty="0">
                <a:latin typeface="Century Gothic"/>
                <a:cs typeface="Century Gothic"/>
              </a:rPr>
              <a:t>I </a:t>
            </a:r>
            <a:r>
              <a:rPr sz="2400" spc="-5" dirty="0">
                <a:latin typeface="Century Gothic"/>
                <a:cs typeface="Century Gothic"/>
              </a:rPr>
              <a:t>opened </a:t>
            </a:r>
            <a:r>
              <a:rPr sz="2400" dirty="0">
                <a:latin typeface="Century Gothic"/>
                <a:cs typeface="Century Gothic"/>
              </a:rPr>
              <a:t>the </a:t>
            </a:r>
            <a:r>
              <a:rPr sz="2400" spc="-5" dirty="0">
                <a:latin typeface="Century Gothic"/>
                <a:cs typeface="Century Gothic"/>
              </a:rPr>
              <a:t>door </a:t>
            </a:r>
            <a:r>
              <a:rPr sz="2400" dirty="0">
                <a:latin typeface="Century Gothic"/>
                <a:cs typeface="Century Gothic"/>
              </a:rPr>
              <a:t>and </a:t>
            </a:r>
            <a:r>
              <a:rPr sz="2400" spc="-5" dirty="0">
                <a:latin typeface="Century Gothic"/>
                <a:cs typeface="Century Gothic"/>
              </a:rPr>
              <a:t>walked  through </a:t>
            </a:r>
            <a:r>
              <a:rPr sz="2400" dirty="0">
                <a:latin typeface="Century Gothic"/>
                <a:cs typeface="Century Gothic"/>
              </a:rPr>
              <a:t>it, </a:t>
            </a:r>
            <a:r>
              <a:rPr sz="2400" spc="-5" dirty="0">
                <a:latin typeface="Century Gothic"/>
                <a:cs typeface="Century Gothic"/>
              </a:rPr>
              <a:t>closing </a:t>
            </a:r>
            <a:r>
              <a:rPr sz="2400" dirty="0">
                <a:latin typeface="Century Gothic"/>
                <a:cs typeface="Century Gothic"/>
              </a:rPr>
              <a:t>the </a:t>
            </a:r>
            <a:r>
              <a:rPr sz="2400" spc="-5" dirty="0">
                <a:latin typeface="Century Gothic"/>
                <a:cs typeface="Century Gothic"/>
              </a:rPr>
              <a:t>door behind </a:t>
            </a:r>
            <a:r>
              <a:rPr sz="2400" dirty="0">
                <a:latin typeface="Century Gothic"/>
                <a:cs typeface="Century Gothic"/>
              </a:rPr>
              <a:t>me. I found  </a:t>
            </a:r>
            <a:r>
              <a:rPr sz="2400" spc="-5" dirty="0">
                <a:latin typeface="Century Gothic"/>
                <a:cs typeface="Century Gothic"/>
              </a:rPr>
              <a:t>that </a:t>
            </a:r>
            <a:r>
              <a:rPr sz="2400" dirty="0">
                <a:latin typeface="Century Gothic"/>
                <a:cs typeface="Century Gothic"/>
              </a:rPr>
              <a:t>I </a:t>
            </a:r>
            <a:r>
              <a:rPr sz="2400" spc="-5" dirty="0">
                <a:latin typeface="Century Gothic"/>
                <a:cs typeface="Century Gothic"/>
              </a:rPr>
              <a:t>was in </a:t>
            </a:r>
            <a:r>
              <a:rPr sz="2400" dirty="0">
                <a:latin typeface="Century Gothic"/>
                <a:cs typeface="Century Gothic"/>
              </a:rPr>
              <a:t>the </a:t>
            </a:r>
            <a:r>
              <a:rPr sz="2400" spc="-5" dirty="0">
                <a:latin typeface="Century Gothic"/>
                <a:cs typeface="Century Gothic"/>
              </a:rPr>
              <a:t>hallway </a:t>
            </a:r>
            <a:r>
              <a:rPr sz="2400" dirty="0">
                <a:latin typeface="Century Gothic"/>
                <a:cs typeface="Century Gothic"/>
              </a:rPr>
              <a:t>near the </a:t>
            </a:r>
            <a:r>
              <a:rPr sz="2400" spc="-5" dirty="0">
                <a:latin typeface="Century Gothic"/>
                <a:cs typeface="Century Gothic"/>
              </a:rPr>
              <a:t>elevator where  </a:t>
            </a:r>
            <a:r>
              <a:rPr sz="2400" dirty="0">
                <a:latin typeface="Century Gothic"/>
                <a:cs typeface="Century Gothic"/>
              </a:rPr>
              <a:t>I had just </a:t>
            </a:r>
            <a:r>
              <a:rPr sz="2400" spc="-5" dirty="0">
                <a:latin typeface="Century Gothic"/>
                <a:cs typeface="Century Gothic"/>
              </a:rPr>
              <a:t>come up. </a:t>
            </a:r>
            <a:r>
              <a:rPr sz="2400" dirty="0">
                <a:latin typeface="Century Gothic"/>
                <a:cs typeface="Century Gothic"/>
              </a:rPr>
              <a:t>I </a:t>
            </a:r>
            <a:r>
              <a:rPr sz="2400" spc="-5" dirty="0">
                <a:latin typeface="Century Gothic"/>
                <a:cs typeface="Century Gothic"/>
              </a:rPr>
              <a:t>was shocked! He </a:t>
            </a:r>
            <a:r>
              <a:rPr sz="2400" dirty="0">
                <a:latin typeface="Century Gothic"/>
                <a:cs typeface="Century Gothic"/>
              </a:rPr>
              <a:t>had  </a:t>
            </a:r>
            <a:r>
              <a:rPr sz="2400" spc="-5" dirty="0">
                <a:latin typeface="Century Gothic"/>
                <a:cs typeface="Century Gothic"/>
              </a:rPr>
              <a:t>rejected </a:t>
            </a:r>
            <a:r>
              <a:rPr sz="2400" dirty="0">
                <a:latin typeface="Century Gothic"/>
                <a:cs typeface="Century Gothic"/>
              </a:rPr>
              <a:t>me </a:t>
            </a:r>
            <a:r>
              <a:rPr sz="2400" spc="-5" dirty="0">
                <a:latin typeface="Century Gothic"/>
                <a:cs typeface="Century Gothic"/>
              </a:rPr>
              <a:t>without any explanation. </a:t>
            </a:r>
            <a:r>
              <a:rPr sz="2400" dirty="0">
                <a:latin typeface="Century Gothic"/>
                <a:cs typeface="Century Gothic"/>
              </a:rPr>
              <a:t>I got </a:t>
            </a:r>
            <a:r>
              <a:rPr sz="2400" spc="-5" dirty="0">
                <a:latin typeface="Century Gothic"/>
                <a:cs typeface="Century Gothic"/>
              </a:rPr>
              <a:t>into  </a:t>
            </a:r>
            <a:r>
              <a:rPr sz="2400" dirty="0">
                <a:latin typeface="Century Gothic"/>
                <a:cs typeface="Century Gothic"/>
              </a:rPr>
              <a:t>the </a:t>
            </a:r>
            <a:r>
              <a:rPr sz="2400" spc="-5" dirty="0">
                <a:latin typeface="Century Gothic"/>
                <a:cs typeface="Century Gothic"/>
              </a:rPr>
              <a:t>elevator, and </a:t>
            </a:r>
            <a:r>
              <a:rPr sz="2400" spc="5" dirty="0">
                <a:latin typeface="Century Gothic"/>
                <a:cs typeface="Century Gothic"/>
              </a:rPr>
              <a:t>as </a:t>
            </a:r>
            <a:r>
              <a:rPr sz="2400" spc="-5" dirty="0">
                <a:latin typeface="Century Gothic"/>
                <a:cs typeface="Century Gothic"/>
              </a:rPr>
              <a:t>it descended, </a:t>
            </a:r>
            <a:r>
              <a:rPr sz="2400" dirty="0">
                <a:latin typeface="Century Gothic"/>
                <a:cs typeface="Century Gothic"/>
              </a:rPr>
              <a:t>I felt </a:t>
            </a:r>
            <a:r>
              <a:rPr sz="2400" spc="-5" dirty="0">
                <a:latin typeface="Century Gothic"/>
                <a:cs typeface="Century Gothic"/>
              </a:rPr>
              <a:t>very  letdown. </a:t>
            </a:r>
            <a:r>
              <a:rPr sz="2400" dirty="0">
                <a:latin typeface="Century Gothic"/>
                <a:cs typeface="Century Gothic"/>
              </a:rPr>
              <a:t>I </a:t>
            </a:r>
            <a:r>
              <a:rPr sz="2400" spc="-5" dirty="0">
                <a:latin typeface="Century Gothic"/>
                <a:cs typeface="Century Gothic"/>
              </a:rPr>
              <a:t>couldn't understand </a:t>
            </a:r>
            <a:r>
              <a:rPr sz="2400" dirty="0">
                <a:latin typeface="Century Gothic"/>
                <a:cs typeface="Century Gothic"/>
              </a:rPr>
              <a:t>why he </a:t>
            </a:r>
            <a:r>
              <a:rPr sz="2400" spc="-5" dirty="0">
                <a:latin typeface="Century Gothic"/>
                <a:cs typeface="Century Gothic"/>
              </a:rPr>
              <a:t>didn't give  </a:t>
            </a:r>
            <a:r>
              <a:rPr sz="2400" dirty="0">
                <a:latin typeface="Century Gothic"/>
                <a:cs typeface="Century Gothic"/>
              </a:rPr>
              <a:t>me a </a:t>
            </a:r>
            <a:r>
              <a:rPr sz="2400" spc="-5" dirty="0">
                <a:latin typeface="Century Gothic"/>
                <a:cs typeface="Century Gothic"/>
              </a:rPr>
              <a:t>chance to explain </a:t>
            </a:r>
            <a:r>
              <a:rPr sz="2400" dirty="0">
                <a:latin typeface="Century Gothic"/>
                <a:cs typeface="Century Gothic"/>
              </a:rPr>
              <a:t>that I </a:t>
            </a:r>
            <a:r>
              <a:rPr sz="2400" spc="-5" dirty="0">
                <a:latin typeface="Century Gothic"/>
                <a:cs typeface="Century Gothic"/>
              </a:rPr>
              <a:t>could </a:t>
            </a:r>
            <a:r>
              <a:rPr sz="2400" dirty="0">
                <a:latin typeface="Century Gothic"/>
                <a:cs typeface="Century Gothic"/>
              </a:rPr>
              <a:t>do the </a:t>
            </a:r>
            <a:r>
              <a:rPr sz="2400" spc="-5" dirty="0">
                <a:latin typeface="Century Gothic"/>
                <a:cs typeface="Century Gothic"/>
              </a:rPr>
              <a:t>job  well. It didn't require</a:t>
            </a:r>
            <a:r>
              <a:rPr sz="2400" spc="-15" dirty="0">
                <a:latin typeface="Century Gothic"/>
                <a:cs typeface="Century Gothic"/>
              </a:rPr>
              <a:t> </a:t>
            </a:r>
            <a:r>
              <a:rPr sz="2400" spc="-5" dirty="0">
                <a:latin typeface="Century Gothic"/>
                <a:cs typeface="Century Gothic"/>
              </a:rPr>
              <a:t>hearing!“</a:t>
            </a:r>
            <a:endParaRPr sz="2400">
              <a:latin typeface="Century Gothic"/>
              <a:cs typeface="Century Gothic"/>
            </a:endParaRPr>
          </a:p>
          <a:p>
            <a:pPr marL="285750" marR="6985" indent="-273050" algn="just">
              <a:lnSpc>
                <a:spcPct val="79900"/>
              </a:lnSpc>
              <a:spcBef>
                <a:spcPts val="570"/>
              </a:spcBef>
            </a:pPr>
            <a:r>
              <a:rPr sz="2400" dirty="0">
                <a:latin typeface="Century Gothic"/>
                <a:cs typeface="Century Gothic"/>
              </a:rPr>
              <a:t>- </a:t>
            </a:r>
            <a:r>
              <a:rPr sz="2400" spc="-5" dirty="0">
                <a:latin typeface="Century Gothic"/>
                <a:cs typeface="Century Gothic"/>
              </a:rPr>
              <a:t>Bernard </a:t>
            </a:r>
            <a:r>
              <a:rPr sz="2400" dirty="0">
                <a:latin typeface="Century Gothic"/>
                <a:cs typeface="Century Gothic"/>
              </a:rPr>
              <a:t>Bragg, </a:t>
            </a:r>
            <a:r>
              <a:rPr sz="2400" i="1" dirty="0">
                <a:latin typeface="Century Gothic"/>
                <a:cs typeface="Century Gothic"/>
              </a:rPr>
              <a:t>My </a:t>
            </a:r>
            <a:r>
              <a:rPr sz="2400" i="1" spc="-5" dirty="0">
                <a:latin typeface="Century Gothic"/>
                <a:cs typeface="Century Gothic"/>
              </a:rPr>
              <a:t>First </a:t>
            </a:r>
            <a:r>
              <a:rPr sz="2400" i="1" dirty="0">
                <a:latin typeface="Century Gothic"/>
                <a:cs typeface="Century Gothic"/>
              </a:rPr>
              <a:t>Summer </a:t>
            </a:r>
            <a:r>
              <a:rPr sz="2400" i="1" spc="-5" dirty="0">
                <a:latin typeface="Century Gothic"/>
                <a:cs typeface="Century Gothic"/>
              </a:rPr>
              <a:t>Job </a:t>
            </a:r>
            <a:r>
              <a:rPr sz="2400" dirty="0">
                <a:latin typeface="Century Gothic"/>
                <a:cs typeface="Century Gothic"/>
              </a:rPr>
              <a:t>, A </a:t>
            </a:r>
            <a:r>
              <a:rPr sz="2400" spc="-5" dirty="0">
                <a:latin typeface="Century Gothic"/>
                <a:cs typeface="Century Gothic"/>
              </a:rPr>
              <a:t>Handful </a:t>
            </a:r>
            <a:r>
              <a:rPr sz="2400" dirty="0">
                <a:latin typeface="Century Gothic"/>
                <a:cs typeface="Century Gothic"/>
              </a:rPr>
              <a:t>of  </a:t>
            </a:r>
            <a:r>
              <a:rPr sz="2400" spc="-5" dirty="0">
                <a:latin typeface="Century Gothic"/>
                <a:cs typeface="Century Gothic"/>
              </a:rPr>
              <a:t>Stories </a:t>
            </a:r>
            <a:r>
              <a:rPr sz="2400" dirty="0">
                <a:latin typeface="Century Gothic"/>
                <a:cs typeface="Century Gothic"/>
              </a:rPr>
              <a:t>,</a:t>
            </a:r>
            <a:r>
              <a:rPr sz="2400" spc="-10" dirty="0">
                <a:latin typeface="Century Gothic"/>
                <a:cs typeface="Century Gothic"/>
              </a:rPr>
              <a:t> </a:t>
            </a:r>
            <a:r>
              <a:rPr sz="2400" dirty="0">
                <a:latin typeface="Century Gothic"/>
                <a:cs typeface="Century Gothic"/>
              </a:rPr>
              <a:t>19.</a:t>
            </a:r>
            <a:endParaRPr sz="2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826135" marR="5080" indent="-233679">
              <a:lnSpc>
                <a:spcPct val="100000"/>
              </a:lnSpc>
              <a:spcBef>
                <a:spcPts val="100"/>
              </a:spcBef>
            </a:pPr>
            <a:r>
              <a:rPr dirty="0"/>
              <a:t>A </a:t>
            </a:r>
            <a:r>
              <a:rPr spc="-5" dirty="0"/>
              <a:t>POSSIBLE </a:t>
            </a:r>
            <a:r>
              <a:rPr dirty="0"/>
              <a:t>PARAPHRASE FOR THE  </a:t>
            </a:r>
            <a:r>
              <a:rPr spc="-5" dirty="0"/>
              <a:t>ABOVE </a:t>
            </a:r>
            <a:r>
              <a:rPr dirty="0"/>
              <a:t>PARAGRAPH</a:t>
            </a:r>
            <a:r>
              <a:rPr spc="-5" dirty="0"/>
              <a:t> </a:t>
            </a:r>
            <a:r>
              <a:rPr dirty="0"/>
              <a:t>(ANSWER)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61389" y="2014220"/>
            <a:ext cx="7343775" cy="3864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Century Gothic"/>
                <a:cs typeface="Century Gothic"/>
              </a:rPr>
              <a:t>In </a:t>
            </a:r>
            <a:r>
              <a:rPr sz="2800" dirty="0">
                <a:latin typeface="Century Gothic"/>
                <a:cs typeface="Century Gothic"/>
              </a:rPr>
              <a:t>A </a:t>
            </a:r>
            <a:r>
              <a:rPr sz="2800" spc="-5" dirty="0">
                <a:latin typeface="Century Gothic"/>
                <a:cs typeface="Century Gothic"/>
              </a:rPr>
              <a:t>Handful </a:t>
            </a:r>
            <a:r>
              <a:rPr sz="2800" dirty="0">
                <a:latin typeface="Century Gothic"/>
                <a:cs typeface="Century Gothic"/>
              </a:rPr>
              <a:t>of </a:t>
            </a:r>
            <a:r>
              <a:rPr sz="2800" spc="-5" dirty="0">
                <a:latin typeface="Century Gothic"/>
                <a:cs typeface="Century Gothic"/>
              </a:rPr>
              <a:t>Stories </a:t>
            </a:r>
            <a:r>
              <a:rPr sz="2800" dirty="0">
                <a:latin typeface="Century Gothic"/>
                <a:cs typeface="Century Gothic"/>
              </a:rPr>
              <a:t>, </a:t>
            </a:r>
            <a:r>
              <a:rPr sz="2800" spc="-5" dirty="0">
                <a:latin typeface="Century Gothic"/>
                <a:cs typeface="Century Gothic"/>
              </a:rPr>
              <a:t>Bernard Bragg tells  </a:t>
            </a:r>
            <a:r>
              <a:rPr sz="2800" dirty="0">
                <a:latin typeface="Century Gothic"/>
                <a:cs typeface="Century Gothic"/>
              </a:rPr>
              <a:t>a </a:t>
            </a:r>
            <a:r>
              <a:rPr sz="2800" spc="-5" dirty="0">
                <a:latin typeface="Century Gothic"/>
                <a:cs typeface="Century Gothic"/>
              </a:rPr>
              <a:t>story of trying </a:t>
            </a:r>
            <a:r>
              <a:rPr sz="2800" dirty="0">
                <a:latin typeface="Century Gothic"/>
                <a:cs typeface="Century Gothic"/>
              </a:rPr>
              <a:t>to </a:t>
            </a:r>
            <a:r>
              <a:rPr sz="2800" spc="-5" dirty="0">
                <a:latin typeface="Century Gothic"/>
                <a:cs typeface="Century Gothic"/>
              </a:rPr>
              <a:t>get </a:t>
            </a:r>
            <a:r>
              <a:rPr sz="2800" dirty="0">
                <a:latin typeface="Century Gothic"/>
                <a:cs typeface="Century Gothic"/>
              </a:rPr>
              <a:t>a </a:t>
            </a:r>
            <a:r>
              <a:rPr sz="2800" spc="-5" dirty="0">
                <a:latin typeface="Century Gothic"/>
                <a:cs typeface="Century Gothic"/>
              </a:rPr>
              <a:t>job. One </a:t>
            </a:r>
            <a:r>
              <a:rPr sz="2800" dirty="0">
                <a:latin typeface="Century Gothic"/>
                <a:cs typeface="Century Gothic"/>
              </a:rPr>
              <a:t>time </a:t>
            </a:r>
            <a:r>
              <a:rPr sz="2800" spc="-5" dirty="0">
                <a:latin typeface="Century Gothic"/>
                <a:cs typeface="Century Gothic"/>
              </a:rPr>
              <a:t>he  </a:t>
            </a:r>
            <a:r>
              <a:rPr sz="2800" dirty="0">
                <a:latin typeface="Century Gothic"/>
                <a:cs typeface="Century Gothic"/>
              </a:rPr>
              <a:t>told a </a:t>
            </a:r>
            <a:r>
              <a:rPr sz="2800" spc="-5" dirty="0">
                <a:latin typeface="Century Gothic"/>
                <a:cs typeface="Century Gothic"/>
              </a:rPr>
              <a:t>potential employer </a:t>
            </a:r>
            <a:r>
              <a:rPr sz="2800" dirty="0">
                <a:latin typeface="Century Gothic"/>
                <a:cs typeface="Century Gothic"/>
              </a:rPr>
              <a:t>he </a:t>
            </a:r>
            <a:r>
              <a:rPr sz="2800" spc="-5" dirty="0">
                <a:latin typeface="Century Gothic"/>
                <a:cs typeface="Century Gothic"/>
              </a:rPr>
              <a:t>was</a:t>
            </a:r>
            <a:r>
              <a:rPr sz="2800" spc="615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deaf,  </a:t>
            </a:r>
            <a:r>
              <a:rPr sz="2800" spc="-5" dirty="0">
                <a:latin typeface="Century Gothic"/>
                <a:cs typeface="Century Gothic"/>
              </a:rPr>
              <a:t>and the man just pointed </a:t>
            </a:r>
            <a:r>
              <a:rPr sz="2800" dirty="0">
                <a:latin typeface="Century Gothic"/>
                <a:cs typeface="Century Gothic"/>
              </a:rPr>
              <a:t>to the door. </a:t>
            </a:r>
            <a:r>
              <a:rPr sz="2800" spc="-10" dirty="0">
                <a:latin typeface="Century Gothic"/>
                <a:cs typeface="Century Gothic"/>
              </a:rPr>
              <a:t>Mr.  </a:t>
            </a:r>
            <a:r>
              <a:rPr sz="2800" spc="-5" dirty="0">
                <a:latin typeface="Century Gothic"/>
                <a:cs typeface="Century Gothic"/>
              </a:rPr>
              <a:t>Bragg, not realizing </a:t>
            </a:r>
            <a:r>
              <a:rPr sz="2800" dirty="0">
                <a:latin typeface="Century Gothic"/>
                <a:cs typeface="Century Gothic"/>
              </a:rPr>
              <a:t>the </a:t>
            </a:r>
            <a:r>
              <a:rPr sz="2800" spc="-5" dirty="0">
                <a:latin typeface="Century Gothic"/>
                <a:cs typeface="Century Gothic"/>
              </a:rPr>
              <a:t>man was</a:t>
            </a:r>
            <a:r>
              <a:rPr sz="2800" spc="58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telling  </a:t>
            </a:r>
            <a:r>
              <a:rPr sz="2800" dirty="0">
                <a:latin typeface="Century Gothic"/>
                <a:cs typeface="Century Gothic"/>
              </a:rPr>
              <a:t>him to </a:t>
            </a:r>
            <a:r>
              <a:rPr sz="2800" spc="-10" dirty="0">
                <a:latin typeface="Century Gothic"/>
                <a:cs typeface="Century Gothic"/>
              </a:rPr>
              <a:t>leave, </a:t>
            </a:r>
            <a:r>
              <a:rPr sz="2800" spc="-5" dirty="0">
                <a:latin typeface="Century Gothic"/>
                <a:cs typeface="Century Gothic"/>
              </a:rPr>
              <a:t>opened the </a:t>
            </a:r>
            <a:r>
              <a:rPr sz="2800" dirty="0">
                <a:latin typeface="Century Gothic"/>
                <a:cs typeface="Century Gothic"/>
              </a:rPr>
              <a:t>door </a:t>
            </a:r>
            <a:r>
              <a:rPr sz="2800" spc="-5" dirty="0">
                <a:latin typeface="Century Gothic"/>
                <a:cs typeface="Century Gothic"/>
              </a:rPr>
              <a:t>and  stepped </a:t>
            </a:r>
            <a:r>
              <a:rPr sz="2800" dirty="0">
                <a:latin typeface="Century Gothic"/>
                <a:cs typeface="Century Gothic"/>
              </a:rPr>
              <a:t>out. </a:t>
            </a:r>
            <a:r>
              <a:rPr sz="2800" spc="-5" dirty="0">
                <a:latin typeface="Century Gothic"/>
                <a:cs typeface="Century Gothic"/>
              </a:rPr>
              <a:t>Not until </a:t>
            </a:r>
            <a:r>
              <a:rPr sz="2800" dirty="0">
                <a:latin typeface="Century Gothic"/>
                <a:cs typeface="Century Gothic"/>
              </a:rPr>
              <a:t>he </a:t>
            </a:r>
            <a:r>
              <a:rPr sz="2800" spc="-10" dirty="0">
                <a:latin typeface="Century Gothic"/>
                <a:cs typeface="Century Gothic"/>
              </a:rPr>
              <a:t>went </a:t>
            </a:r>
            <a:r>
              <a:rPr sz="2800" dirty="0">
                <a:latin typeface="Century Gothic"/>
                <a:cs typeface="Century Gothic"/>
              </a:rPr>
              <a:t>out </a:t>
            </a:r>
            <a:r>
              <a:rPr sz="2800" spc="-5" dirty="0">
                <a:latin typeface="Century Gothic"/>
                <a:cs typeface="Century Gothic"/>
              </a:rPr>
              <a:t>the  </a:t>
            </a:r>
            <a:r>
              <a:rPr sz="2800" dirty="0">
                <a:latin typeface="Century Gothic"/>
                <a:cs typeface="Century Gothic"/>
              </a:rPr>
              <a:t>door </a:t>
            </a:r>
            <a:r>
              <a:rPr sz="2800" spc="-5" dirty="0">
                <a:latin typeface="Century Gothic"/>
                <a:cs typeface="Century Gothic"/>
              </a:rPr>
              <a:t>did he realize he had </a:t>
            </a:r>
            <a:r>
              <a:rPr sz="2800" spc="-10" dirty="0">
                <a:latin typeface="Century Gothic"/>
                <a:cs typeface="Century Gothic"/>
              </a:rPr>
              <a:t>been rejected  because </a:t>
            </a:r>
            <a:r>
              <a:rPr sz="2800" dirty="0">
                <a:latin typeface="Century Gothic"/>
                <a:cs typeface="Century Gothic"/>
              </a:rPr>
              <a:t>he </a:t>
            </a:r>
            <a:r>
              <a:rPr sz="2800" spc="-5" dirty="0">
                <a:latin typeface="Century Gothic"/>
                <a:cs typeface="Century Gothic"/>
              </a:rPr>
              <a:t>was deaf</a:t>
            </a:r>
            <a:r>
              <a:rPr sz="2800" spc="-2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(19).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018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PARAPHRASING</a:t>
            </a:r>
            <a:r>
              <a:rPr spc="-60" dirty="0"/>
              <a:t> </a:t>
            </a:r>
            <a:r>
              <a:rPr spc="-5" dirty="0"/>
              <a:t>EXERCISES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66189" y="1480820"/>
            <a:ext cx="7341870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latin typeface="Century Gothic"/>
                <a:cs typeface="Century Gothic"/>
              </a:rPr>
              <a:t>Read the following passages  carefully and </a:t>
            </a:r>
            <a:r>
              <a:rPr sz="3600" b="1" dirty="0">
                <a:latin typeface="Century Gothic"/>
                <a:cs typeface="Century Gothic"/>
              </a:rPr>
              <a:t>write a </a:t>
            </a:r>
            <a:r>
              <a:rPr sz="3600" b="1" spc="-5" dirty="0">
                <a:latin typeface="Century Gothic"/>
                <a:cs typeface="Century Gothic"/>
              </a:rPr>
              <a:t>paraphrase  of each</a:t>
            </a:r>
            <a:r>
              <a:rPr sz="3600" b="1" spc="5" dirty="0">
                <a:latin typeface="Century Gothic"/>
                <a:cs typeface="Century Gothic"/>
              </a:rPr>
              <a:t> </a:t>
            </a:r>
            <a:r>
              <a:rPr sz="3600" b="1" spc="-5" dirty="0">
                <a:latin typeface="Century Gothic"/>
                <a:cs typeface="Century Gothic"/>
              </a:rPr>
              <a:t>one.</a:t>
            </a:r>
            <a:endParaRPr sz="3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2270" y="215900"/>
            <a:ext cx="24218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EXERCISE</a:t>
            </a:r>
            <a:r>
              <a:rPr sz="3600" spc="-70" dirty="0"/>
              <a:t> </a:t>
            </a:r>
            <a:r>
              <a:rPr sz="3600" dirty="0"/>
              <a:t>1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656590" y="1047750"/>
            <a:ext cx="802894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19505" algn="l"/>
                <a:tab pos="1943100" algn="l"/>
                <a:tab pos="3088640" algn="l"/>
                <a:tab pos="4455160" algn="l"/>
                <a:tab pos="5035550" algn="l"/>
                <a:tab pos="5735320" algn="l"/>
                <a:tab pos="6203950" algn="l"/>
                <a:tab pos="7564755" algn="l"/>
              </a:tabLst>
            </a:pPr>
            <a:r>
              <a:rPr sz="2800" spc="5" dirty="0">
                <a:latin typeface="Century Gothic"/>
                <a:cs typeface="Century Gothic"/>
              </a:rPr>
              <a:t>L</a:t>
            </a:r>
            <a:r>
              <a:rPr sz="2800" spc="-15" dirty="0">
                <a:latin typeface="Century Gothic"/>
                <a:cs typeface="Century Gothic"/>
              </a:rPr>
              <a:t>e</a:t>
            </a:r>
            <a:r>
              <a:rPr sz="2800" spc="-5" dirty="0">
                <a:latin typeface="Century Gothic"/>
                <a:cs typeface="Century Gothic"/>
              </a:rPr>
              <a:t>a</a:t>
            </a:r>
            <a:r>
              <a:rPr sz="2800" dirty="0">
                <a:latin typeface="Century Gothic"/>
                <a:cs typeface="Century Gothic"/>
              </a:rPr>
              <a:t>d	h</a:t>
            </a:r>
            <a:r>
              <a:rPr sz="2800" spc="-15" dirty="0">
                <a:latin typeface="Century Gothic"/>
                <a:cs typeface="Century Gothic"/>
              </a:rPr>
              <a:t>a</a:t>
            </a:r>
            <a:r>
              <a:rPr sz="2800" dirty="0">
                <a:latin typeface="Century Gothic"/>
                <a:cs typeface="Century Gothic"/>
              </a:rPr>
              <a:t>s	</a:t>
            </a:r>
            <a:r>
              <a:rPr sz="2800" spc="-5" dirty="0">
                <a:latin typeface="Century Gothic"/>
                <a:cs typeface="Century Gothic"/>
              </a:rPr>
              <a:t>b</a:t>
            </a:r>
            <a:r>
              <a:rPr sz="2800" spc="-10" dirty="0">
                <a:latin typeface="Century Gothic"/>
                <a:cs typeface="Century Gothic"/>
              </a:rPr>
              <a:t>e</a:t>
            </a:r>
            <a:r>
              <a:rPr sz="2800" spc="-15" dirty="0">
                <a:latin typeface="Century Gothic"/>
                <a:cs typeface="Century Gothic"/>
              </a:rPr>
              <a:t>e</a:t>
            </a:r>
            <a:r>
              <a:rPr sz="2800" dirty="0">
                <a:latin typeface="Century Gothic"/>
                <a:cs typeface="Century Gothic"/>
              </a:rPr>
              <a:t>n	</a:t>
            </a:r>
            <a:r>
              <a:rPr sz="2800" spc="5" dirty="0">
                <a:latin typeface="Century Gothic"/>
                <a:cs typeface="Century Gothic"/>
              </a:rPr>
              <a:t>k</a:t>
            </a:r>
            <a:r>
              <a:rPr sz="2800" spc="-10" dirty="0">
                <a:latin typeface="Century Gothic"/>
                <a:cs typeface="Century Gothic"/>
              </a:rPr>
              <a:t>n</a:t>
            </a:r>
            <a:r>
              <a:rPr sz="2800" spc="5" dirty="0">
                <a:latin typeface="Century Gothic"/>
                <a:cs typeface="Century Gothic"/>
              </a:rPr>
              <a:t>o</a:t>
            </a:r>
            <a:r>
              <a:rPr sz="2800" dirty="0">
                <a:latin typeface="Century Gothic"/>
                <a:cs typeface="Century Gothic"/>
              </a:rPr>
              <a:t>wn	to	</a:t>
            </a:r>
            <a:r>
              <a:rPr sz="2800" spc="-5" dirty="0">
                <a:latin typeface="Century Gothic"/>
                <a:cs typeface="Century Gothic"/>
              </a:rPr>
              <a:t>b</a:t>
            </a:r>
            <a:r>
              <a:rPr sz="2800" dirty="0">
                <a:latin typeface="Century Gothic"/>
                <a:cs typeface="Century Gothic"/>
              </a:rPr>
              <a:t>e	a	</a:t>
            </a:r>
            <a:r>
              <a:rPr sz="2800" spc="-5" dirty="0">
                <a:latin typeface="Century Gothic"/>
                <a:cs typeface="Century Gothic"/>
              </a:rPr>
              <a:t>po</a:t>
            </a:r>
            <a:r>
              <a:rPr sz="2800" spc="10" dirty="0">
                <a:latin typeface="Century Gothic"/>
                <a:cs typeface="Century Gothic"/>
              </a:rPr>
              <a:t>i</a:t>
            </a:r>
            <a:r>
              <a:rPr sz="2800" spc="-10" dirty="0">
                <a:latin typeface="Century Gothic"/>
                <a:cs typeface="Century Gothic"/>
              </a:rPr>
              <a:t>s</a:t>
            </a:r>
            <a:r>
              <a:rPr sz="2800" spc="5" dirty="0">
                <a:latin typeface="Century Gothic"/>
                <a:cs typeface="Century Gothic"/>
              </a:rPr>
              <a:t>o</a:t>
            </a:r>
            <a:r>
              <a:rPr sz="2800" dirty="0">
                <a:latin typeface="Century Gothic"/>
                <a:cs typeface="Century Gothic"/>
              </a:rPr>
              <a:t>n	f</a:t>
            </a:r>
            <a:r>
              <a:rPr sz="2800" spc="-5" dirty="0">
                <a:latin typeface="Century Gothic"/>
                <a:cs typeface="Century Gothic"/>
              </a:rPr>
              <a:t>or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56590" y="1346200"/>
            <a:ext cx="802640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Century Gothic"/>
                <a:cs typeface="Century Gothic"/>
              </a:rPr>
              <a:t>many centuries. </a:t>
            </a:r>
            <a:r>
              <a:rPr sz="2800" dirty="0">
                <a:latin typeface="Century Gothic"/>
                <a:cs typeface="Century Gothic"/>
              </a:rPr>
              <a:t>In </a:t>
            </a:r>
            <a:r>
              <a:rPr sz="2800" spc="-5" dirty="0">
                <a:latin typeface="Century Gothic"/>
                <a:cs typeface="Century Gothic"/>
              </a:rPr>
              <a:t>fact, </a:t>
            </a:r>
            <a:r>
              <a:rPr sz="2800" spc="-10" dirty="0">
                <a:latin typeface="Century Gothic"/>
                <a:cs typeface="Century Gothic"/>
              </a:rPr>
              <a:t>there </a:t>
            </a:r>
            <a:r>
              <a:rPr sz="2800" spc="-5" dirty="0">
                <a:latin typeface="Century Gothic"/>
                <a:cs typeface="Century Gothic"/>
              </a:rPr>
              <a:t>is evidence</a:t>
            </a:r>
            <a:r>
              <a:rPr sz="2800" spc="65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that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6590" y="1644650"/>
            <a:ext cx="802830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Century Gothic"/>
                <a:cs typeface="Century Gothic"/>
              </a:rPr>
              <a:t>it</a:t>
            </a:r>
            <a:r>
              <a:rPr sz="2800" spc="14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contributed</a:t>
            </a:r>
            <a:r>
              <a:rPr sz="2800" spc="140" dirty="0">
                <a:latin typeface="Century Gothic"/>
                <a:cs typeface="Century Gothic"/>
              </a:rPr>
              <a:t> </a:t>
            </a:r>
            <a:r>
              <a:rPr sz="2800" dirty="0">
                <a:latin typeface="Century Gothic"/>
                <a:cs typeface="Century Gothic"/>
              </a:rPr>
              <a:t>to</a:t>
            </a:r>
            <a:r>
              <a:rPr sz="2800" spc="14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the</a:t>
            </a:r>
            <a:r>
              <a:rPr sz="2800" spc="13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fall</a:t>
            </a:r>
            <a:r>
              <a:rPr sz="2800" spc="14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of</a:t>
            </a:r>
            <a:r>
              <a:rPr sz="2800" spc="14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the</a:t>
            </a:r>
            <a:r>
              <a:rPr sz="2800" spc="13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Roman</a:t>
            </a:r>
            <a:r>
              <a:rPr sz="2800" spc="13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Empire.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56590" y="1943100"/>
            <a:ext cx="802767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95375" algn="l"/>
                <a:tab pos="1454785" algn="l"/>
                <a:tab pos="2054225" algn="l"/>
                <a:tab pos="3260090" algn="l"/>
                <a:tab pos="4109720" algn="l"/>
                <a:tab pos="4547870" algn="l"/>
                <a:tab pos="5264150" algn="l"/>
                <a:tab pos="6705600" algn="l"/>
              </a:tabLst>
            </a:pPr>
            <a:r>
              <a:rPr sz="2800" spc="-10" dirty="0">
                <a:latin typeface="Century Gothic"/>
                <a:cs typeface="Century Gothic"/>
              </a:rPr>
              <a:t>There	</a:t>
            </a:r>
            <a:r>
              <a:rPr sz="2800" spc="5" dirty="0">
                <a:latin typeface="Century Gothic"/>
                <a:cs typeface="Century Gothic"/>
              </a:rPr>
              <a:t>is	</a:t>
            </a:r>
            <a:r>
              <a:rPr sz="2800" spc="-5" dirty="0">
                <a:latin typeface="Century Gothic"/>
                <a:cs typeface="Century Gothic"/>
              </a:rPr>
              <a:t>no	doubt	that	in	the	second	</a:t>
            </a:r>
            <a:r>
              <a:rPr sz="2800" spc="-10" dirty="0">
                <a:latin typeface="Century Gothic"/>
                <a:cs typeface="Century Gothic"/>
              </a:rPr>
              <a:t>century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6590" y="2241550"/>
            <a:ext cx="802894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latin typeface="Century Gothic"/>
                <a:cs typeface="Century Gothic"/>
              </a:rPr>
              <a:t>BC </a:t>
            </a:r>
            <a:r>
              <a:rPr sz="2800" spc="-5" dirty="0">
                <a:latin typeface="Century Gothic"/>
                <a:cs typeface="Century Gothic"/>
              </a:rPr>
              <a:t>Rome’s wealthy ruling class </a:t>
            </a:r>
            <a:r>
              <a:rPr sz="2800" spc="-10" dirty="0">
                <a:latin typeface="Century Gothic"/>
                <a:cs typeface="Century Gothic"/>
              </a:rPr>
              <a:t>suffered </a:t>
            </a:r>
            <a:r>
              <a:rPr sz="2800" dirty="0">
                <a:latin typeface="Century Gothic"/>
                <a:cs typeface="Century Gothic"/>
              </a:rPr>
              <a:t>from</a:t>
            </a:r>
            <a:r>
              <a:rPr sz="2800" spc="150" dirty="0">
                <a:latin typeface="Century Gothic"/>
                <a:cs typeface="Century Gothic"/>
              </a:rPr>
              <a:t> </a:t>
            </a:r>
            <a:r>
              <a:rPr sz="2800" dirty="0">
                <a:latin typeface="Century Gothic"/>
                <a:cs typeface="Century Gothic"/>
              </a:rPr>
              <a:t>a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56590" y="2540000"/>
            <a:ext cx="802957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11550" algn="l"/>
                <a:tab pos="4638675" algn="l"/>
                <a:tab pos="5822950" algn="l"/>
                <a:tab pos="6550659" algn="l"/>
              </a:tabLst>
            </a:pPr>
            <a:r>
              <a:rPr sz="2800" spc="-5" dirty="0">
                <a:latin typeface="Century Gothic"/>
                <a:cs typeface="Century Gothic"/>
              </a:rPr>
              <a:t>disproportionately	high	</a:t>
            </a:r>
            <a:r>
              <a:rPr sz="2800" spc="-10" dirty="0">
                <a:latin typeface="Century Gothic"/>
                <a:cs typeface="Century Gothic"/>
              </a:rPr>
              <a:t>level	</a:t>
            </a:r>
            <a:r>
              <a:rPr sz="2800" spc="-5" dirty="0">
                <a:latin typeface="Century Gothic"/>
                <a:cs typeface="Century Gothic"/>
              </a:rPr>
              <a:t>of	stillbirths,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56590" y="2838450"/>
            <a:ext cx="802767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99845" algn="l"/>
                <a:tab pos="2169795" algn="l"/>
                <a:tab pos="3217545" algn="l"/>
                <a:tab pos="5015865" algn="l"/>
                <a:tab pos="5906135" algn="l"/>
                <a:tab pos="6315075" algn="l"/>
                <a:tab pos="7226934" algn="l"/>
              </a:tabLst>
            </a:pPr>
            <a:r>
              <a:rPr sz="2800" spc="-10" dirty="0">
                <a:latin typeface="Century Gothic"/>
                <a:cs typeface="Century Gothic"/>
              </a:rPr>
              <a:t>s</a:t>
            </a:r>
            <a:r>
              <a:rPr sz="2800" dirty="0">
                <a:latin typeface="Century Gothic"/>
                <a:cs typeface="Century Gothic"/>
              </a:rPr>
              <a:t>t</a:t>
            </a:r>
            <a:r>
              <a:rPr sz="2800" spc="-15" dirty="0">
                <a:latin typeface="Century Gothic"/>
                <a:cs typeface="Century Gothic"/>
              </a:rPr>
              <a:t>e</a:t>
            </a:r>
            <a:r>
              <a:rPr sz="2800" spc="-5" dirty="0">
                <a:latin typeface="Century Gothic"/>
                <a:cs typeface="Century Gothic"/>
              </a:rPr>
              <a:t>ri</a:t>
            </a:r>
            <a:r>
              <a:rPr sz="2800" spc="5" dirty="0">
                <a:latin typeface="Century Gothic"/>
                <a:cs typeface="Century Gothic"/>
              </a:rPr>
              <a:t>l</a:t>
            </a:r>
            <a:r>
              <a:rPr sz="2800" spc="-5" dirty="0">
                <a:latin typeface="Century Gothic"/>
                <a:cs typeface="Century Gothic"/>
              </a:rPr>
              <a:t>i</a:t>
            </a:r>
            <a:r>
              <a:rPr sz="2800" dirty="0">
                <a:latin typeface="Century Gothic"/>
                <a:cs typeface="Century Gothic"/>
              </a:rPr>
              <a:t>ty	</a:t>
            </a:r>
            <a:r>
              <a:rPr sz="2800" spc="-5" dirty="0">
                <a:latin typeface="Century Gothic"/>
                <a:cs typeface="Century Gothic"/>
              </a:rPr>
              <a:t>a</a:t>
            </a:r>
            <a:r>
              <a:rPr sz="2800" spc="-10" dirty="0">
                <a:latin typeface="Century Gothic"/>
                <a:cs typeface="Century Gothic"/>
              </a:rPr>
              <a:t>n</a:t>
            </a:r>
            <a:r>
              <a:rPr sz="2800" dirty="0">
                <a:latin typeface="Century Gothic"/>
                <a:cs typeface="Century Gothic"/>
              </a:rPr>
              <a:t>d	</a:t>
            </a:r>
            <a:r>
              <a:rPr sz="2800" spc="-5" dirty="0">
                <a:latin typeface="Century Gothic"/>
                <a:cs typeface="Century Gothic"/>
              </a:rPr>
              <a:t>brai</a:t>
            </a:r>
            <a:r>
              <a:rPr sz="2800" dirty="0">
                <a:latin typeface="Century Gothic"/>
                <a:cs typeface="Century Gothic"/>
              </a:rPr>
              <a:t>n	d</a:t>
            </a:r>
            <a:r>
              <a:rPr sz="2800" spc="-5" dirty="0">
                <a:latin typeface="Century Gothic"/>
                <a:cs typeface="Century Gothic"/>
              </a:rPr>
              <a:t>a</a:t>
            </a:r>
            <a:r>
              <a:rPr sz="2800" dirty="0">
                <a:latin typeface="Century Gothic"/>
                <a:cs typeface="Century Gothic"/>
              </a:rPr>
              <a:t>m</a:t>
            </a:r>
            <a:r>
              <a:rPr sz="2800" spc="-15" dirty="0">
                <a:latin typeface="Century Gothic"/>
                <a:cs typeface="Century Gothic"/>
              </a:rPr>
              <a:t>a</a:t>
            </a:r>
            <a:r>
              <a:rPr sz="2800" spc="5" dirty="0">
                <a:latin typeface="Century Gothic"/>
                <a:cs typeface="Century Gothic"/>
              </a:rPr>
              <a:t>g</a:t>
            </a:r>
            <a:r>
              <a:rPr sz="2800" spc="-15" dirty="0">
                <a:latin typeface="Century Gothic"/>
                <a:cs typeface="Century Gothic"/>
              </a:rPr>
              <a:t>e</a:t>
            </a:r>
            <a:r>
              <a:rPr sz="2800" dirty="0">
                <a:latin typeface="Century Gothic"/>
                <a:cs typeface="Century Gothic"/>
              </a:rPr>
              <a:t>.	</a:t>
            </a:r>
            <a:r>
              <a:rPr sz="2800" spc="-15" dirty="0">
                <a:latin typeface="Century Gothic"/>
                <a:cs typeface="Century Gothic"/>
              </a:rPr>
              <a:t>A</a:t>
            </a:r>
            <a:r>
              <a:rPr sz="2800" dirty="0">
                <a:latin typeface="Century Gothic"/>
                <a:cs typeface="Century Gothic"/>
              </a:rPr>
              <a:t>nd	a	h</a:t>
            </a:r>
            <a:r>
              <a:rPr sz="2800" spc="-5" dirty="0">
                <a:latin typeface="Century Gothic"/>
                <a:cs typeface="Century Gothic"/>
              </a:rPr>
              <a:t>i</a:t>
            </a:r>
            <a:r>
              <a:rPr sz="2800" spc="5" dirty="0">
                <a:latin typeface="Century Gothic"/>
                <a:cs typeface="Century Gothic"/>
              </a:rPr>
              <a:t>g</a:t>
            </a:r>
            <a:r>
              <a:rPr sz="2800" dirty="0">
                <a:latin typeface="Century Gothic"/>
                <a:cs typeface="Century Gothic"/>
              </a:rPr>
              <a:t>h	</a:t>
            </a:r>
            <a:r>
              <a:rPr sz="2800" spc="-5" dirty="0">
                <a:latin typeface="Century Gothic"/>
                <a:cs typeface="Century Gothic"/>
              </a:rPr>
              <a:t>l</a:t>
            </a:r>
            <a:r>
              <a:rPr sz="2800" spc="-10" dirty="0">
                <a:latin typeface="Century Gothic"/>
                <a:cs typeface="Century Gothic"/>
              </a:rPr>
              <a:t>e</a:t>
            </a:r>
            <a:r>
              <a:rPr sz="2800" spc="-5" dirty="0">
                <a:latin typeface="Century Gothic"/>
                <a:cs typeface="Century Gothic"/>
              </a:rPr>
              <a:t>a</a:t>
            </a:r>
            <a:r>
              <a:rPr sz="2800" dirty="0">
                <a:latin typeface="Century Gothic"/>
                <a:cs typeface="Century Gothic"/>
              </a:rPr>
              <a:t>d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6590" y="3136900"/>
            <a:ext cx="802894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Century Gothic"/>
                <a:cs typeface="Century Gothic"/>
              </a:rPr>
              <a:t>content</a:t>
            </a:r>
            <a:r>
              <a:rPr sz="2800" spc="24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has</a:t>
            </a:r>
            <a:r>
              <a:rPr sz="2800" spc="240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been</a:t>
            </a:r>
            <a:r>
              <a:rPr sz="2800" spc="24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found</a:t>
            </a:r>
            <a:r>
              <a:rPr sz="2800" spc="240" dirty="0">
                <a:latin typeface="Century Gothic"/>
                <a:cs typeface="Century Gothic"/>
              </a:rPr>
              <a:t> </a:t>
            </a:r>
            <a:r>
              <a:rPr sz="2800" spc="5" dirty="0">
                <a:latin typeface="Century Gothic"/>
                <a:cs typeface="Century Gothic"/>
              </a:rPr>
              <a:t>in</a:t>
            </a:r>
            <a:r>
              <a:rPr sz="2800" spc="24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the</a:t>
            </a:r>
            <a:r>
              <a:rPr sz="2800" spc="229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bones</a:t>
            </a:r>
            <a:r>
              <a:rPr sz="2800" spc="229" dirty="0">
                <a:latin typeface="Century Gothic"/>
                <a:cs typeface="Century Gothic"/>
              </a:rPr>
              <a:t> </a:t>
            </a:r>
            <a:r>
              <a:rPr sz="2800" dirty="0">
                <a:latin typeface="Century Gothic"/>
                <a:cs typeface="Century Gothic"/>
              </a:rPr>
              <a:t>of</a:t>
            </a:r>
            <a:r>
              <a:rPr sz="2800" spc="245" dirty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such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6590" y="3435350"/>
            <a:ext cx="8027034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731645" algn="l"/>
                <a:tab pos="3599815" algn="l"/>
                <a:tab pos="4747895" algn="l"/>
                <a:tab pos="6243320" algn="l"/>
              </a:tabLst>
            </a:pPr>
            <a:r>
              <a:rPr sz="2800" spc="-10" dirty="0">
                <a:latin typeface="Century Gothic"/>
                <a:cs typeface="Century Gothic"/>
              </a:rPr>
              <a:t>ancient	Romans.	</a:t>
            </a:r>
            <a:r>
              <a:rPr sz="2800" spc="-5" dirty="0">
                <a:latin typeface="Century Gothic"/>
                <a:cs typeface="Century Gothic"/>
              </a:rPr>
              <a:t>One	widely	</a:t>
            </a:r>
            <a:r>
              <a:rPr sz="2800" spc="-10" dirty="0">
                <a:latin typeface="Century Gothic"/>
                <a:cs typeface="Century Gothic"/>
              </a:rPr>
              <a:t>supported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6590" y="3733800"/>
            <a:ext cx="8030209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Century Gothic"/>
                <a:cs typeface="Century Gothic"/>
              </a:rPr>
              <a:t>hypothesis</a:t>
            </a:r>
            <a:r>
              <a:rPr sz="2800" spc="19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is</a:t>
            </a:r>
            <a:r>
              <a:rPr sz="2800" spc="20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that</a:t>
            </a:r>
            <a:r>
              <a:rPr sz="2800" spc="20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the</a:t>
            </a:r>
            <a:r>
              <a:rPr sz="2800" spc="20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cause</a:t>
            </a:r>
            <a:r>
              <a:rPr sz="2800" spc="185" dirty="0">
                <a:latin typeface="Century Gothic"/>
                <a:cs typeface="Century Gothic"/>
              </a:rPr>
              <a:t> </a:t>
            </a:r>
            <a:r>
              <a:rPr sz="2800" dirty="0">
                <a:latin typeface="Century Gothic"/>
                <a:cs typeface="Century Gothic"/>
              </a:rPr>
              <a:t>of</a:t>
            </a:r>
            <a:r>
              <a:rPr sz="2800" spc="19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both</a:t>
            </a:r>
            <a:r>
              <a:rPr sz="2800" spc="21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facts</a:t>
            </a:r>
            <a:r>
              <a:rPr sz="2800" spc="20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was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56590" y="4032250"/>
            <a:ext cx="8030209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16000" algn="l"/>
                <a:tab pos="2892425" algn="l"/>
                <a:tab pos="3892550" algn="l"/>
                <a:tab pos="5342890" algn="l"/>
                <a:tab pos="7314565" algn="l"/>
              </a:tabLst>
            </a:pPr>
            <a:r>
              <a:rPr sz="2800" spc="-5" dirty="0">
                <a:latin typeface="Century Gothic"/>
                <a:cs typeface="Century Gothic"/>
              </a:rPr>
              <a:t>l</a:t>
            </a:r>
            <a:r>
              <a:rPr sz="2800" dirty="0">
                <a:latin typeface="Century Gothic"/>
                <a:cs typeface="Century Gothic"/>
              </a:rPr>
              <a:t>e</a:t>
            </a:r>
            <a:r>
              <a:rPr sz="2800" spc="-15" dirty="0">
                <a:latin typeface="Century Gothic"/>
                <a:cs typeface="Century Gothic"/>
              </a:rPr>
              <a:t>a</a:t>
            </a:r>
            <a:r>
              <a:rPr sz="2800" dirty="0">
                <a:latin typeface="Century Gothic"/>
                <a:cs typeface="Century Gothic"/>
              </a:rPr>
              <a:t>d	</a:t>
            </a:r>
            <a:r>
              <a:rPr sz="2800" spc="-10" dirty="0">
                <a:latin typeface="Century Gothic"/>
                <a:cs typeface="Century Gothic"/>
              </a:rPr>
              <a:t>p</a:t>
            </a:r>
            <a:r>
              <a:rPr sz="2800" spc="5" dirty="0">
                <a:latin typeface="Century Gothic"/>
                <a:cs typeface="Century Gothic"/>
              </a:rPr>
              <a:t>o</a:t>
            </a:r>
            <a:r>
              <a:rPr sz="2800" spc="10" dirty="0">
                <a:latin typeface="Century Gothic"/>
                <a:cs typeface="Century Gothic"/>
              </a:rPr>
              <a:t>i</a:t>
            </a:r>
            <a:r>
              <a:rPr sz="2800" spc="-10" dirty="0">
                <a:latin typeface="Century Gothic"/>
                <a:cs typeface="Century Gothic"/>
              </a:rPr>
              <a:t>s</a:t>
            </a:r>
            <a:r>
              <a:rPr sz="2800" spc="-5" dirty="0">
                <a:latin typeface="Century Gothic"/>
                <a:cs typeface="Century Gothic"/>
              </a:rPr>
              <a:t>o</a:t>
            </a:r>
            <a:r>
              <a:rPr sz="2800" spc="-10" dirty="0">
                <a:latin typeface="Century Gothic"/>
                <a:cs typeface="Century Gothic"/>
              </a:rPr>
              <a:t>n</a:t>
            </a:r>
            <a:r>
              <a:rPr sz="2800" spc="10" dirty="0">
                <a:latin typeface="Century Gothic"/>
                <a:cs typeface="Century Gothic"/>
              </a:rPr>
              <a:t>i</a:t>
            </a:r>
            <a:r>
              <a:rPr sz="2800" spc="-10" dirty="0">
                <a:latin typeface="Century Gothic"/>
                <a:cs typeface="Century Gothic"/>
              </a:rPr>
              <a:t>n</a:t>
            </a:r>
            <a:r>
              <a:rPr sz="2800" dirty="0">
                <a:latin typeface="Century Gothic"/>
                <a:cs typeface="Century Gothic"/>
              </a:rPr>
              <a:t>g	</a:t>
            </a:r>
            <a:r>
              <a:rPr sz="2800" spc="-10" dirty="0">
                <a:latin typeface="Century Gothic"/>
                <a:cs typeface="Century Gothic"/>
              </a:rPr>
              <a:t>f</a:t>
            </a:r>
            <a:r>
              <a:rPr sz="2800" spc="5" dirty="0">
                <a:latin typeface="Century Gothic"/>
                <a:cs typeface="Century Gothic"/>
              </a:rPr>
              <a:t>r</a:t>
            </a:r>
            <a:r>
              <a:rPr sz="2800" spc="-5" dirty="0">
                <a:latin typeface="Century Gothic"/>
                <a:cs typeface="Century Gothic"/>
              </a:rPr>
              <a:t>o</a:t>
            </a:r>
            <a:r>
              <a:rPr sz="2800" dirty="0">
                <a:latin typeface="Century Gothic"/>
                <a:cs typeface="Century Gothic"/>
              </a:rPr>
              <a:t>m	</a:t>
            </a:r>
            <a:r>
              <a:rPr sz="2800" spc="10" dirty="0">
                <a:latin typeface="Century Gothic"/>
                <a:cs typeface="Century Gothic"/>
              </a:rPr>
              <a:t>l</a:t>
            </a:r>
            <a:r>
              <a:rPr sz="2800" spc="-15" dirty="0">
                <a:latin typeface="Century Gothic"/>
                <a:cs typeface="Century Gothic"/>
              </a:rPr>
              <a:t>e</a:t>
            </a:r>
            <a:r>
              <a:rPr sz="2800" spc="-5" dirty="0">
                <a:latin typeface="Century Gothic"/>
                <a:cs typeface="Century Gothic"/>
              </a:rPr>
              <a:t>a</a:t>
            </a:r>
            <a:r>
              <a:rPr sz="2800" dirty="0">
                <a:latin typeface="Century Gothic"/>
                <a:cs typeface="Century Gothic"/>
              </a:rPr>
              <a:t>d</a:t>
            </a:r>
            <a:r>
              <a:rPr sz="2800" spc="-15" dirty="0">
                <a:latin typeface="Century Gothic"/>
                <a:cs typeface="Century Gothic"/>
              </a:rPr>
              <a:t>e</a:t>
            </a:r>
            <a:r>
              <a:rPr sz="2800" dirty="0">
                <a:latin typeface="Century Gothic"/>
                <a:cs typeface="Century Gothic"/>
              </a:rPr>
              <a:t>n	</a:t>
            </a:r>
            <a:r>
              <a:rPr sz="2800" spc="-10" dirty="0">
                <a:latin typeface="Century Gothic"/>
                <a:cs typeface="Century Gothic"/>
              </a:rPr>
              <a:t>w</a:t>
            </a:r>
            <a:r>
              <a:rPr sz="2800" spc="10" dirty="0">
                <a:latin typeface="Century Gothic"/>
                <a:cs typeface="Century Gothic"/>
              </a:rPr>
              <a:t>i</a:t>
            </a:r>
            <a:r>
              <a:rPr sz="2800" spc="-10" dirty="0">
                <a:latin typeface="Century Gothic"/>
                <a:cs typeface="Century Gothic"/>
              </a:rPr>
              <a:t>n</a:t>
            </a:r>
            <a:r>
              <a:rPr sz="2800" spc="-15" dirty="0">
                <a:latin typeface="Century Gothic"/>
                <a:cs typeface="Century Gothic"/>
              </a:rPr>
              <a:t>e</a:t>
            </a:r>
            <a:r>
              <a:rPr sz="2800" spc="-5" dirty="0">
                <a:latin typeface="Century Gothic"/>
                <a:cs typeface="Century Gothic"/>
              </a:rPr>
              <a:t>-cup</a:t>
            </a:r>
            <a:r>
              <a:rPr sz="2800" dirty="0">
                <a:latin typeface="Century Gothic"/>
                <a:cs typeface="Century Gothic"/>
              </a:rPr>
              <a:t>s	</a:t>
            </a:r>
            <a:r>
              <a:rPr sz="2800" spc="-5" dirty="0">
                <a:latin typeface="Century Gothic"/>
                <a:cs typeface="Century Gothic"/>
              </a:rPr>
              <a:t>a</a:t>
            </a:r>
            <a:r>
              <a:rPr sz="2800" spc="-10" dirty="0">
                <a:latin typeface="Century Gothic"/>
                <a:cs typeface="Century Gothic"/>
              </a:rPr>
              <a:t>n</a:t>
            </a:r>
            <a:r>
              <a:rPr sz="2800" dirty="0">
                <a:latin typeface="Century Gothic"/>
                <a:cs typeface="Century Gothic"/>
              </a:rPr>
              <a:t>d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56590" y="4330700"/>
            <a:ext cx="326199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18055" algn="l"/>
              </a:tabLst>
            </a:pPr>
            <a:r>
              <a:rPr sz="2800" spc="-5" dirty="0">
                <a:latin typeface="Century Gothic"/>
                <a:cs typeface="Century Gothic"/>
              </a:rPr>
              <a:t>pla</a:t>
            </a:r>
            <a:r>
              <a:rPr sz="2800" dirty="0">
                <a:latin typeface="Century Gothic"/>
                <a:cs typeface="Century Gothic"/>
              </a:rPr>
              <a:t>t</a:t>
            </a:r>
            <a:r>
              <a:rPr sz="2800" spc="-15" dirty="0">
                <a:latin typeface="Century Gothic"/>
                <a:cs typeface="Century Gothic"/>
              </a:rPr>
              <a:t>e</a:t>
            </a:r>
            <a:r>
              <a:rPr sz="2800" dirty="0">
                <a:latin typeface="Century Gothic"/>
                <a:cs typeface="Century Gothic"/>
              </a:rPr>
              <a:t>s	w</a:t>
            </a:r>
            <a:r>
              <a:rPr sz="2800" spc="-10" dirty="0">
                <a:latin typeface="Century Gothic"/>
                <a:cs typeface="Century Gothic"/>
              </a:rPr>
              <a:t>h</a:t>
            </a:r>
            <a:r>
              <a:rPr sz="2800" spc="10" dirty="0">
                <a:latin typeface="Century Gothic"/>
                <a:cs typeface="Century Gothic"/>
              </a:rPr>
              <a:t>i</a:t>
            </a:r>
            <a:r>
              <a:rPr sz="2800" spc="-5" dirty="0">
                <a:latin typeface="Century Gothic"/>
                <a:cs typeface="Century Gothic"/>
              </a:rPr>
              <a:t>ch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055694" y="4330700"/>
            <a:ext cx="73660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5" dirty="0">
                <a:latin typeface="Century Gothic"/>
                <a:cs typeface="Century Gothic"/>
              </a:rPr>
              <a:t>o</a:t>
            </a:r>
            <a:r>
              <a:rPr sz="2800" spc="-10" dirty="0">
                <a:latin typeface="Century Gothic"/>
                <a:cs typeface="Century Gothic"/>
              </a:rPr>
              <a:t>n</a:t>
            </a:r>
            <a:r>
              <a:rPr sz="2800" spc="-5" dirty="0">
                <a:latin typeface="Century Gothic"/>
                <a:cs typeface="Century Gothic"/>
              </a:rPr>
              <a:t>ly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929900" y="4330700"/>
            <a:ext cx="59372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10" dirty="0">
                <a:latin typeface="Century Gothic"/>
                <a:cs typeface="Century Gothic"/>
              </a:rPr>
              <a:t>t</a:t>
            </a:r>
            <a:r>
              <a:rPr sz="2800" dirty="0">
                <a:latin typeface="Century Gothic"/>
                <a:cs typeface="Century Gothic"/>
              </a:rPr>
              <a:t>he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56590" y="4629150"/>
            <a:ext cx="299021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Century Gothic"/>
                <a:cs typeface="Century Gothic"/>
              </a:rPr>
              <a:t>rich </a:t>
            </a:r>
            <a:r>
              <a:rPr sz="2800" dirty="0">
                <a:latin typeface="Century Gothic"/>
                <a:cs typeface="Century Gothic"/>
              </a:rPr>
              <a:t>could</a:t>
            </a:r>
            <a:r>
              <a:rPr sz="2800" spc="-65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afford.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56590" y="4999990"/>
            <a:ext cx="3646804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Century Gothic"/>
                <a:cs typeface="Century Gothic"/>
              </a:rPr>
              <a:t>(Williams </a:t>
            </a:r>
            <a:r>
              <a:rPr sz="2800" spc="-10" dirty="0">
                <a:latin typeface="Century Gothic"/>
                <a:cs typeface="Century Gothic"/>
              </a:rPr>
              <a:t>1982, </a:t>
            </a:r>
            <a:r>
              <a:rPr sz="2800" spc="-5" dirty="0">
                <a:latin typeface="Century Gothic"/>
                <a:cs typeface="Century Gothic"/>
              </a:rPr>
              <a:t>p. 83).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2270" y="292100"/>
            <a:ext cx="24218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EXERCISE</a:t>
            </a:r>
            <a:r>
              <a:rPr sz="3600" spc="-70" dirty="0"/>
              <a:t> </a:t>
            </a:r>
            <a:r>
              <a:rPr sz="3600" dirty="0"/>
              <a:t>2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808990" y="1078229"/>
            <a:ext cx="237363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99465" algn="l"/>
              </a:tabLst>
            </a:pPr>
            <a:r>
              <a:rPr sz="3200" spc="-5" dirty="0">
                <a:latin typeface="Century Gothic"/>
                <a:cs typeface="Century Gothic"/>
              </a:rPr>
              <a:t>In	modern</a:t>
            </a:r>
            <a:endParaRPr sz="32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06703" y="1078229"/>
            <a:ext cx="454279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96390" algn="l"/>
                <a:tab pos="2921635" algn="l"/>
                <a:tab pos="4135754" algn="l"/>
              </a:tabLst>
            </a:pPr>
            <a:r>
              <a:rPr sz="3200" spc="-5" dirty="0">
                <a:latin typeface="Century Gothic"/>
                <a:cs typeface="Century Gothic"/>
              </a:rPr>
              <a:t>t</a:t>
            </a:r>
            <a:r>
              <a:rPr sz="3200" spc="-15" dirty="0">
                <a:latin typeface="Century Gothic"/>
                <a:cs typeface="Century Gothic"/>
              </a:rPr>
              <a:t>i</a:t>
            </a:r>
            <a:r>
              <a:rPr sz="3200" dirty="0">
                <a:latin typeface="Century Gothic"/>
                <a:cs typeface="Century Gothic"/>
              </a:rPr>
              <a:t>m</a:t>
            </a:r>
            <a:r>
              <a:rPr sz="3200" spc="5" dirty="0">
                <a:latin typeface="Century Gothic"/>
                <a:cs typeface="Century Gothic"/>
              </a:rPr>
              <a:t>es</a:t>
            </a:r>
            <a:r>
              <a:rPr sz="3200" dirty="0">
                <a:latin typeface="Century Gothic"/>
                <a:cs typeface="Century Gothic"/>
              </a:rPr>
              <a:t>,	o</a:t>
            </a:r>
            <a:r>
              <a:rPr sz="3200" spc="-5" dirty="0">
                <a:latin typeface="Century Gothic"/>
                <a:cs typeface="Century Gothic"/>
              </a:rPr>
              <a:t>v</a:t>
            </a:r>
            <a:r>
              <a:rPr sz="3200" spc="5" dirty="0">
                <a:latin typeface="Century Gothic"/>
                <a:cs typeface="Century Gothic"/>
              </a:rPr>
              <a:t>e</a:t>
            </a:r>
            <a:r>
              <a:rPr sz="3200" dirty="0">
                <a:latin typeface="Century Gothic"/>
                <a:cs typeface="Century Gothic"/>
              </a:rPr>
              <a:t>r	</a:t>
            </a:r>
            <a:r>
              <a:rPr sz="3200" spc="5" dirty="0">
                <a:latin typeface="Century Gothic"/>
                <a:cs typeface="Century Gothic"/>
              </a:rPr>
              <a:t>90</a:t>
            </a:r>
            <a:r>
              <a:rPr sz="3200" dirty="0">
                <a:latin typeface="Century Gothic"/>
                <a:cs typeface="Century Gothic"/>
              </a:rPr>
              <a:t>%	of</a:t>
            </a:r>
            <a:endParaRPr sz="32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12700" marR="5080" algn="just">
              <a:lnSpc>
                <a:spcPct val="79900"/>
              </a:lnSpc>
              <a:spcBef>
                <a:spcPts val="869"/>
              </a:spcBef>
            </a:pPr>
            <a:r>
              <a:rPr spc="-5" dirty="0"/>
              <a:t>atmospheric lead poisoning </a:t>
            </a:r>
            <a:r>
              <a:rPr dirty="0"/>
              <a:t>comes  from </a:t>
            </a:r>
            <a:r>
              <a:rPr spc="-5" dirty="0"/>
              <a:t>car exhausts, as </a:t>
            </a:r>
            <a:r>
              <a:rPr dirty="0"/>
              <a:t>a </a:t>
            </a:r>
            <a:r>
              <a:rPr spc="-5" dirty="0"/>
              <a:t>result </a:t>
            </a:r>
            <a:r>
              <a:rPr dirty="0"/>
              <a:t>of the  </a:t>
            </a:r>
            <a:r>
              <a:rPr spc="-5" dirty="0"/>
              <a:t>burning </a:t>
            </a:r>
            <a:r>
              <a:rPr dirty="0"/>
              <a:t>of leaded </a:t>
            </a:r>
            <a:r>
              <a:rPr spc="-5" dirty="0"/>
              <a:t>petrol. Lead  poisoning is </a:t>
            </a:r>
            <a:r>
              <a:rPr dirty="0"/>
              <a:t>therefore a </a:t>
            </a:r>
            <a:r>
              <a:rPr spc="-10" dirty="0"/>
              <a:t>particularly  </a:t>
            </a:r>
            <a:r>
              <a:rPr spc="-5" dirty="0"/>
              <a:t>serious threat in cities, especially to  young children </a:t>
            </a:r>
            <a:r>
              <a:rPr dirty="0"/>
              <a:t>who </a:t>
            </a:r>
            <a:r>
              <a:rPr spc="-5" dirty="0"/>
              <a:t>live </a:t>
            </a:r>
            <a:r>
              <a:rPr dirty="0"/>
              <a:t>near busy  </a:t>
            </a:r>
            <a:r>
              <a:rPr spc="-5" dirty="0"/>
              <a:t>city streets. But atmospheric lead  pollution is </a:t>
            </a:r>
            <a:r>
              <a:rPr dirty="0"/>
              <a:t>even </a:t>
            </a:r>
            <a:r>
              <a:rPr spc="-5" dirty="0"/>
              <a:t>having </a:t>
            </a:r>
            <a:r>
              <a:rPr dirty="0"/>
              <a:t>a global  effect.</a:t>
            </a:r>
          </a:p>
          <a:p>
            <a:pPr marL="12700" algn="just">
              <a:lnSpc>
                <a:spcPts val="3640"/>
              </a:lnSpc>
            </a:pPr>
            <a:r>
              <a:rPr spc="-5" dirty="0"/>
              <a:t>(Williams, </a:t>
            </a:r>
            <a:r>
              <a:rPr dirty="0"/>
              <a:t>1982, </a:t>
            </a:r>
            <a:r>
              <a:rPr spc="-5" dirty="0"/>
              <a:t>p.</a:t>
            </a:r>
            <a:r>
              <a:rPr spc="10" dirty="0"/>
              <a:t> </a:t>
            </a:r>
            <a:r>
              <a:rPr dirty="0"/>
              <a:t>83).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1869" y="703579"/>
            <a:ext cx="619061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0" spc="-10" dirty="0">
                <a:latin typeface="Century Gothic"/>
                <a:cs typeface="Century Gothic"/>
              </a:rPr>
              <a:t>Paraphrasing</a:t>
            </a:r>
            <a:r>
              <a:rPr sz="4000" b="0" spc="-40" dirty="0">
                <a:latin typeface="Century Gothic"/>
                <a:cs typeface="Century Gothic"/>
              </a:rPr>
              <a:t> </a:t>
            </a:r>
            <a:r>
              <a:rPr sz="4000" b="0" spc="-5" dirty="0">
                <a:latin typeface="Century Gothic"/>
                <a:cs typeface="Century Gothic"/>
              </a:rPr>
              <a:t>Techniques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1869" y="1409700"/>
            <a:ext cx="7538084" cy="4494530"/>
          </a:xfrm>
          <a:prstGeom prst="rect">
            <a:avLst/>
          </a:prstGeom>
        </p:spPr>
        <p:txBody>
          <a:bodyPr vert="horz" wrap="square" lIns="0" tIns="8509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spcBef>
                <a:spcPts val="670"/>
              </a:spcBef>
              <a:buClr>
                <a:srgbClr val="D24716"/>
              </a:buClr>
              <a:buSzPct val="84615"/>
              <a:buAutoNum type="arabicPeriod"/>
              <a:tabLst>
                <a:tab pos="526415" algn="l"/>
                <a:tab pos="527050" algn="l"/>
              </a:tabLst>
            </a:pPr>
            <a:r>
              <a:rPr sz="2600" spc="-5" dirty="0">
                <a:latin typeface="Century Gothic"/>
                <a:cs typeface="Century Gothic"/>
              </a:rPr>
              <a:t>Change to</a:t>
            </a:r>
            <a:r>
              <a:rPr sz="2600" spc="15" dirty="0">
                <a:latin typeface="Century Gothic"/>
                <a:cs typeface="Century Gothic"/>
              </a:rPr>
              <a:t> </a:t>
            </a:r>
            <a:r>
              <a:rPr sz="2600" dirty="0">
                <a:latin typeface="Century Gothic"/>
                <a:cs typeface="Century Gothic"/>
              </a:rPr>
              <a:t>Synonyms</a:t>
            </a:r>
            <a:endParaRPr sz="2600">
              <a:latin typeface="Century Gothic"/>
              <a:cs typeface="Century Gothic"/>
            </a:endParaRPr>
          </a:p>
          <a:p>
            <a:pPr marL="527050" indent="-514350">
              <a:lnSpc>
                <a:spcPct val="100000"/>
              </a:lnSpc>
              <a:spcBef>
                <a:spcPts val="570"/>
              </a:spcBef>
              <a:buClr>
                <a:srgbClr val="D24716"/>
              </a:buClr>
              <a:buSzPct val="84615"/>
              <a:buAutoNum type="arabicPeriod"/>
              <a:tabLst>
                <a:tab pos="526415" algn="l"/>
                <a:tab pos="527050" algn="l"/>
              </a:tabLst>
            </a:pPr>
            <a:r>
              <a:rPr sz="2600" spc="-5" dirty="0">
                <a:latin typeface="Century Gothic"/>
                <a:cs typeface="Century Gothic"/>
              </a:rPr>
              <a:t>Change Word</a:t>
            </a:r>
            <a:r>
              <a:rPr sz="2600" spc="15" dirty="0">
                <a:latin typeface="Century Gothic"/>
                <a:cs typeface="Century Gothic"/>
              </a:rPr>
              <a:t> </a:t>
            </a:r>
            <a:r>
              <a:rPr sz="2600" dirty="0">
                <a:latin typeface="Century Gothic"/>
                <a:cs typeface="Century Gothic"/>
              </a:rPr>
              <a:t>Forms</a:t>
            </a:r>
            <a:endParaRPr sz="2600">
              <a:latin typeface="Century Gothic"/>
              <a:cs typeface="Century Gothic"/>
            </a:endParaRPr>
          </a:p>
          <a:p>
            <a:pPr marL="527050" indent="-514350">
              <a:lnSpc>
                <a:spcPct val="100000"/>
              </a:lnSpc>
              <a:spcBef>
                <a:spcPts val="570"/>
              </a:spcBef>
              <a:buClr>
                <a:srgbClr val="D24716"/>
              </a:buClr>
              <a:buSzPct val="84615"/>
              <a:buAutoNum type="arabicPeriod"/>
              <a:tabLst>
                <a:tab pos="526415" algn="l"/>
                <a:tab pos="527050" algn="l"/>
              </a:tabLst>
            </a:pPr>
            <a:r>
              <a:rPr sz="2600" spc="-5" dirty="0">
                <a:latin typeface="Century Gothic"/>
                <a:cs typeface="Century Gothic"/>
              </a:rPr>
              <a:t>Change from </a:t>
            </a:r>
            <a:r>
              <a:rPr sz="2600" dirty="0">
                <a:latin typeface="Century Gothic"/>
                <a:cs typeface="Century Gothic"/>
              </a:rPr>
              <a:t>a </a:t>
            </a:r>
            <a:r>
              <a:rPr sz="2600" spc="-5" dirty="0">
                <a:latin typeface="Century Gothic"/>
                <a:cs typeface="Century Gothic"/>
              </a:rPr>
              <a:t>Clause </a:t>
            </a:r>
            <a:r>
              <a:rPr sz="2600" dirty="0">
                <a:latin typeface="Century Gothic"/>
                <a:cs typeface="Century Gothic"/>
              </a:rPr>
              <a:t>to a</a:t>
            </a:r>
            <a:r>
              <a:rPr sz="2600" spc="10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Phrase</a:t>
            </a:r>
            <a:endParaRPr sz="2600">
              <a:latin typeface="Century Gothic"/>
              <a:cs typeface="Century Gothic"/>
            </a:endParaRPr>
          </a:p>
          <a:p>
            <a:pPr marL="527050" marR="450215" indent="-514350">
              <a:lnSpc>
                <a:spcPct val="100000"/>
              </a:lnSpc>
              <a:spcBef>
                <a:spcPts val="570"/>
              </a:spcBef>
              <a:buClr>
                <a:srgbClr val="D24716"/>
              </a:buClr>
              <a:buSzPct val="84615"/>
              <a:buAutoNum type="arabicPeriod"/>
              <a:tabLst>
                <a:tab pos="526415" algn="l"/>
                <a:tab pos="527050" algn="l"/>
              </a:tabLst>
            </a:pPr>
            <a:r>
              <a:rPr sz="2600" spc="-5" dirty="0">
                <a:latin typeface="Century Gothic"/>
                <a:cs typeface="Century Gothic"/>
              </a:rPr>
              <a:t>Change from </a:t>
            </a:r>
            <a:r>
              <a:rPr sz="2600" dirty="0">
                <a:latin typeface="Century Gothic"/>
                <a:cs typeface="Century Gothic"/>
              </a:rPr>
              <a:t>Quoted </a:t>
            </a:r>
            <a:r>
              <a:rPr sz="2600" spc="-5" dirty="0">
                <a:latin typeface="Century Gothic"/>
                <a:cs typeface="Century Gothic"/>
              </a:rPr>
              <a:t>Speech </a:t>
            </a:r>
            <a:r>
              <a:rPr sz="2600" dirty="0">
                <a:latin typeface="Century Gothic"/>
                <a:cs typeface="Century Gothic"/>
              </a:rPr>
              <a:t>to </a:t>
            </a:r>
            <a:r>
              <a:rPr sz="2600" spc="-5" dirty="0">
                <a:latin typeface="Century Gothic"/>
                <a:cs typeface="Century Gothic"/>
              </a:rPr>
              <a:t>Indirect  Speech</a:t>
            </a:r>
            <a:endParaRPr sz="2600">
              <a:latin typeface="Century Gothic"/>
              <a:cs typeface="Century Gothic"/>
            </a:endParaRPr>
          </a:p>
          <a:p>
            <a:pPr marL="527050" indent="-514350">
              <a:lnSpc>
                <a:spcPct val="100000"/>
              </a:lnSpc>
              <a:spcBef>
                <a:spcPts val="570"/>
              </a:spcBef>
              <a:buClr>
                <a:srgbClr val="D24716"/>
              </a:buClr>
              <a:buSzPct val="84615"/>
              <a:buAutoNum type="arabicPeriod"/>
              <a:tabLst>
                <a:tab pos="526415" algn="l"/>
                <a:tab pos="527050" algn="l"/>
              </a:tabLst>
            </a:pPr>
            <a:r>
              <a:rPr sz="2600" spc="-5" dirty="0">
                <a:latin typeface="Century Gothic"/>
                <a:cs typeface="Century Gothic"/>
              </a:rPr>
              <a:t>Change from Active Voice </a:t>
            </a:r>
            <a:r>
              <a:rPr sz="2600" dirty="0">
                <a:latin typeface="Century Gothic"/>
                <a:cs typeface="Century Gothic"/>
              </a:rPr>
              <a:t>to </a:t>
            </a:r>
            <a:r>
              <a:rPr sz="2600" spc="-5" dirty="0">
                <a:latin typeface="Century Gothic"/>
                <a:cs typeface="Century Gothic"/>
              </a:rPr>
              <a:t>Passive</a:t>
            </a:r>
            <a:r>
              <a:rPr sz="2600" spc="10" dirty="0">
                <a:latin typeface="Century Gothic"/>
                <a:cs typeface="Century Gothic"/>
              </a:rPr>
              <a:t> </a:t>
            </a:r>
            <a:r>
              <a:rPr sz="2600" spc="-10" dirty="0">
                <a:latin typeface="Century Gothic"/>
                <a:cs typeface="Century Gothic"/>
              </a:rPr>
              <a:t>Voice</a:t>
            </a:r>
            <a:endParaRPr sz="2600">
              <a:latin typeface="Century Gothic"/>
              <a:cs typeface="Century Gothic"/>
            </a:endParaRPr>
          </a:p>
          <a:p>
            <a:pPr marL="527050" indent="-514350">
              <a:lnSpc>
                <a:spcPct val="100000"/>
              </a:lnSpc>
              <a:spcBef>
                <a:spcPts val="570"/>
              </a:spcBef>
              <a:buClr>
                <a:srgbClr val="D24716"/>
              </a:buClr>
              <a:buSzPct val="84615"/>
              <a:buAutoNum type="arabicPeriod"/>
              <a:tabLst>
                <a:tab pos="526415" algn="l"/>
                <a:tab pos="527050" algn="l"/>
              </a:tabLst>
            </a:pPr>
            <a:r>
              <a:rPr sz="2600" spc="-5" dirty="0">
                <a:latin typeface="Century Gothic"/>
                <a:cs typeface="Century Gothic"/>
              </a:rPr>
              <a:t>Interpret</a:t>
            </a:r>
            <a:r>
              <a:rPr sz="2600" spc="-10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Meaning</a:t>
            </a:r>
            <a:endParaRPr sz="2600">
              <a:latin typeface="Century Gothic"/>
              <a:cs typeface="Century Gothic"/>
            </a:endParaRPr>
          </a:p>
          <a:p>
            <a:pPr marL="527050" marR="1178560">
              <a:lnSpc>
                <a:spcPct val="100000"/>
              </a:lnSpc>
            </a:pPr>
            <a:r>
              <a:rPr sz="2600" spc="-5" dirty="0">
                <a:latin typeface="Century Gothic"/>
                <a:cs typeface="Century Gothic"/>
              </a:rPr>
              <a:t>Identify </a:t>
            </a:r>
            <a:r>
              <a:rPr sz="2600" dirty="0">
                <a:latin typeface="Century Gothic"/>
                <a:cs typeface="Century Gothic"/>
              </a:rPr>
              <a:t>the </a:t>
            </a:r>
            <a:r>
              <a:rPr sz="2600" spc="-5" dirty="0">
                <a:latin typeface="Century Gothic"/>
                <a:cs typeface="Century Gothic"/>
              </a:rPr>
              <a:t>underlying meaning </a:t>
            </a:r>
            <a:r>
              <a:rPr sz="2600" dirty="0">
                <a:latin typeface="Century Gothic"/>
                <a:cs typeface="Century Gothic"/>
              </a:rPr>
              <a:t>of a  statement.</a:t>
            </a:r>
            <a:endParaRPr sz="2600">
              <a:latin typeface="Century Gothic"/>
              <a:cs typeface="Century Gothic"/>
            </a:endParaRPr>
          </a:p>
          <a:p>
            <a:pPr marL="527050" indent="-514350">
              <a:lnSpc>
                <a:spcPct val="100000"/>
              </a:lnSpc>
              <a:spcBef>
                <a:spcPts val="570"/>
              </a:spcBef>
              <a:buClr>
                <a:srgbClr val="D24716"/>
              </a:buClr>
              <a:buSzPct val="84615"/>
              <a:buAutoNum type="arabicPeriod" startAt="7"/>
              <a:tabLst>
                <a:tab pos="526415" algn="l"/>
                <a:tab pos="527050" algn="l"/>
              </a:tabLst>
            </a:pPr>
            <a:r>
              <a:rPr sz="2600" spc="-5" dirty="0">
                <a:latin typeface="Century Gothic"/>
                <a:cs typeface="Century Gothic"/>
              </a:rPr>
              <a:t>Change</a:t>
            </a:r>
            <a:r>
              <a:rPr sz="2600" spc="5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Transitions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6070" y="139700"/>
            <a:ext cx="24218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EXERCISE</a:t>
            </a:r>
            <a:r>
              <a:rPr sz="3600" spc="-70" dirty="0"/>
              <a:t> </a:t>
            </a:r>
            <a:r>
              <a:rPr sz="3600" dirty="0"/>
              <a:t>3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80390" y="786129"/>
            <a:ext cx="8181975" cy="530225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 marR="5080" algn="just">
              <a:lnSpc>
                <a:spcPct val="80000"/>
              </a:lnSpc>
              <a:spcBef>
                <a:spcPts val="770"/>
              </a:spcBef>
            </a:pPr>
            <a:r>
              <a:rPr sz="2800" spc="-5" dirty="0">
                <a:latin typeface="Century Gothic"/>
                <a:cs typeface="Century Gothic"/>
              </a:rPr>
              <a:t>Demography is the study </a:t>
            </a:r>
            <a:r>
              <a:rPr sz="2800" dirty="0">
                <a:latin typeface="Century Gothic"/>
                <a:cs typeface="Century Gothic"/>
              </a:rPr>
              <a:t>of </a:t>
            </a:r>
            <a:r>
              <a:rPr sz="2800" spc="-5" dirty="0">
                <a:latin typeface="Century Gothic"/>
                <a:cs typeface="Century Gothic"/>
              </a:rPr>
              <a:t>the change in </a:t>
            </a:r>
            <a:r>
              <a:rPr sz="2800" spc="-10" dirty="0">
                <a:latin typeface="Century Gothic"/>
                <a:cs typeface="Century Gothic"/>
              </a:rPr>
              <a:t>size,  </a:t>
            </a:r>
            <a:r>
              <a:rPr sz="2800" spc="-5" dirty="0">
                <a:latin typeface="Century Gothic"/>
                <a:cs typeface="Century Gothic"/>
              </a:rPr>
              <a:t>distribution and </a:t>
            </a:r>
            <a:r>
              <a:rPr sz="2800" spc="-10" dirty="0">
                <a:latin typeface="Century Gothic"/>
                <a:cs typeface="Century Gothic"/>
              </a:rPr>
              <a:t>character </a:t>
            </a:r>
            <a:r>
              <a:rPr sz="2800" dirty="0">
                <a:latin typeface="Century Gothic"/>
                <a:cs typeface="Century Gothic"/>
              </a:rPr>
              <a:t>of </a:t>
            </a:r>
            <a:r>
              <a:rPr sz="2800" spc="-5" dirty="0">
                <a:latin typeface="Century Gothic"/>
                <a:cs typeface="Century Gothic"/>
              </a:rPr>
              <a:t>the human  population; and the </a:t>
            </a:r>
            <a:r>
              <a:rPr sz="2800" dirty="0">
                <a:latin typeface="Century Gothic"/>
                <a:cs typeface="Century Gothic"/>
              </a:rPr>
              <a:t>two </a:t>
            </a:r>
            <a:r>
              <a:rPr sz="2800" spc="-5" dirty="0">
                <a:latin typeface="Century Gothic"/>
                <a:cs typeface="Century Gothic"/>
              </a:rPr>
              <a:t>most basic factors </a:t>
            </a:r>
            <a:r>
              <a:rPr sz="2800" spc="5" dirty="0">
                <a:latin typeface="Century Gothic"/>
                <a:cs typeface="Century Gothic"/>
              </a:rPr>
              <a:t>in  </a:t>
            </a:r>
            <a:r>
              <a:rPr sz="2800" spc="-5" dirty="0">
                <a:latin typeface="Century Gothic"/>
                <a:cs typeface="Century Gothic"/>
              </a:rPr>
              <a:t>demography are the birth-rate and the death-  rate. The former </a:t>
            </a:r>
            <a:r>
              <a:rPr sz="2800" spc="-10" dirty="0">
                <a:latin typeface="Century Gothic"/>
                <a:cs typeface="Century Gothic"/>
              </a:rPr>
              <a:t>expresses </a:t>
            </a:r>
            <a:r>
              <a:rPr sz="2800" dirty="0">
                <a:latin typeface="Century Gothic"/>
                <a:cs typeface="Century Gothic"/>
              </a:rPr>
              <a:t>the </a:t>
            </a:r>
            <a:r>
              <a:rPr sz="2800" spc="-5" dirty="0">
                <a:latin typeface="Century Gothic"/>
                <a:cs typeface="Century Gothic"/>
              </a:rPr>
              <a:t>number</a:t>
            </a:r>
            <a:r>
              <a:rPr sz="2800" spc="645" dirty="0">
                <a:latin typeface="Century Gothic"/>
                <a:cs typeface="Century Gothic"/>
              </a:rPr>
              <a:t> </a:t>
            </a:r>
            <a:r>
              <a:rPr sz="2800" dirty="0">
                <a:latin typeface="Century Gothic"/>
                <a:cs typeface="Century Gothic"/>
              </a:rPr>
              <a:t>of  </a:t>
            </a:r>
            <a:r>
              <a:rPr sz="2800" spc="-5" dirty="0">
                <a:latin typeface="Century Gothic"/>
                <a:cs typeface="Century Gothic"/>
              </a:rPr>
              <a:t>children born per thousand people per </a:t>
            </a:r>
            <a:r>
              <a:rPr sz="2800" spc="-10" dirty="0">
                <a:latin typeface="Century Gothic"/>
                <a:cs typeface="Century Gothic"/>
              </a:rPr>
              <a:t>year.  </a:t>
            </a:r>
            <a:r>
              <a:rPr sz="2800" spc="-5" dirty="0">
                <a:latin typeface="Century Gothic"/>
                <a:cs typeface="Century Gothic"/>
              </a:rPr>
              <a:t>The latter indicates the number </a:t>
            </a:r>
            <a:r>
              <a:rPr sz="2800" dirty="0">
                <a:latin typeface="Century Gothic"/>
                <a:cs typeface="Century Gothic"/>
              </a:rPr>
              <a:t>of </a:t>
            </a:r>
            <a:r>
              <a:rPr sz="2800" spc="-5" dirty="0">
                <a:latin typeface="Century Gothic"/>
                <a:cs typeface="Century Gothic"/>
              </a:rPr>
              <a:t>people </a:t>
            </a:r>
            <a:r>
              <a:rPr sz="2800" dirty="0">
                <a:latin typeface="Century Gothic"/>
                <a:cs typeface="Century Gothic"/>
              </a:rPr>
              <a:t>who  </a:t>
            </a:r>
            <a:r>
              <a:rPr sz="2800" spc="-5" dirty="0">
                <a:latin typeface="Century Gothic"/>
                <a:cs typeface="Century Gothic"/>
              </a:rPr>
              <a:t>die </a:t>
            </a:r>
            <a:r>
              <a:rPr sz="2800" spc="-10" dirty="0">
                <a:latin typeface="Century Gothic"/>
                <a:cs typeface="Century Gothic"/>
              </a:rPr>
              <a:t>per </a:t>
            </a:r>
            <a:r>
              <a:rPr sz="2800" spc="-5" dirty="0">
                <a:latin typeface="Century Gothic"/>
                <a:cs typeface="Century Gothic"/>
              </a:rPr>
              <a:t>thousand people per year. </a:t>
            </a:r>
            <a:r>
              <a:rPr sz="2800" dirty="0">
                <a:latin typeface="Century Gothic"/>
                <a:cs typeface="Century Gothic"/>
              </a:rPr>
              <a:t>If we  </a:t>
            </a:r>
            <a:r>
              <a:rPr sz="2800" spc="-5" dirty="0">
                <a:latin typeface="Century Gothic"/>
                <a:cs typeface="Century Gothic"/>
              </a:rPr>
              <a:t>consider the Earth as </a:t>
            </a:r>
            <a:r>
              <a:rPr sz="2800" dirty="0">
                <a:latin typeface="Century Gothic"/>
                <a:cs typeface="Century Gothic"/>
              </a:rPr>
              <a:t>a </a:t>
            </a:r>
            <a:r>
              <a:rPr sz="2800" spc="-5" dirty="0">
                <a:latin typeface="Century Gothic"/>
                <a:cs typeface="Century Gothic"/>
              </a:rPr>
              <a:t>whole, </a:t>
            </a:r>
            <a:r>
              <a:rPr sz="2800" dirty="0">
                <a:latin typeface="Century Gothic"/>
                <a:cs typeface="Century Gothic"/>
              </a:rPr>
              <a:t>we </a:t>
            </a:r>
            <a:r>
              <a:rPr sz="2800" spc="-10" dirty="0">
                <a:latin typeface="Century Gothic"/>
                <a:cs typeface="Century Gothic"/>
              </a:rPr>
              <a:t>see </a:t>
            </a:r>
            <a:r>
              <a:rPr sz="2800" spc="-5" dirty="0">
                <a:latin typeface="Century Gothic"/>
                <a:cs typeface="Century Gothic"/>
              </a:rPr>
              <a:t>that the  population growth </a:t>
            </a:r>
            <a:r>
              <a:rPr sz="2800" dirty="0">
                <a:latin typeface="Century Gothic"/>
                <a:cs typeface="Century Gothic"/>
              </a:rPr>
              <a:t>or </a:t>
            </a:r>
            <a:r>
              <a:rPr sz="2800" spc="-5" dirty="0">
                <a:latin typeface="Century Gothic"/>
                <a:cs typeface="Century Gothic"/>
              </a:rPr>
              <a:t>decline is </a:t>
            </a:r>
            <a:r>
              <a:rPr sz="2800" spc="-10" dirty="0">
                <a:latin typeface="Century Gothic"/>
                <a:cs typeface="Century Gothic"/>
              </a:rPr>
              <a:t>caused </a:t>
            </a:r>
            <a:r>
              <a:rPr sz="2800" spc="-5" dirty="0">
                <a:latin typeface="Century Gothic"/>
                <a:cs typeface="Century Gothic"/>
              </a:rPr>
              <a:t>by the  difference </a:t>
            </a:r>
            <a:r>
              <a:rPr sz="2800" spc="-10" dirty="0">
                <a:latin typeface="Century Gothic"/>
                <a:cs typeface="Century Gothic"/>
              </a:rPr>
              <a:t>between </a:t>
            </a:r>
            <a:r>
              <a:rPr sz="2800" spc="-5" dirty="0">
                <a:latin typeface="Century Gothic"/>
                <a:cs typeface="Century Gothic"/>
              </a:rPr>
              <a:t>the number or births and  deaths </a:t>
            </a:r>
            <a:r>
              <a:rPr sz="2800" spc="-10" dirty="0">
                <a:latin typeface="Century Gothic"/>
                <a:cs typeface="Century Gothic"/>
              </a:rPr>
              <a:t>over </a:t>
            </a:r>
            <a:r>
              <a:rPr sz="2800" dirty="0">
                <a:latin typeface="Century Gothic"/>
                <a:cs typeface="Century Gothic"/>
              </a:rPr>
              <a:t>a </a:t>
            </a:r>
            <a:r>
              <a:rPr sz="2800" spc="-5" dirty="0">
                <a:latin typeface="Century Gothic"/>
                <a:cs typeface="Century Gothic"/>
              </a:rPr>
              <a:t>given period. There </a:t>
            </a:r>
            <a:r>
              <a:rPr sz="2800" spc="-10" dirty="0">
                <a:latin typeface="Century Gothic"/>
                <a:cs typeface="Century Gothic"/>
              </a:rPr>
              <a:t>are </a:t>
            </a:r>
            <a:r>
              <a:rPr sz="2800" spc="-5" dirty="0">
                <a:latin typeface="Century Gothic"/>
                <a:cs typeface="Century Gothic"/>
              </a:rPr>
              <a:t>normally  more births than </a:t>
            </a:r>
            <a:r>
              <a:rPr sz="2800" spc="-10" dirty="0">
                <a:latin typeface="Century Gothic"/>
                <a:cs typeface="Century Gothic"/>
              </a:rPr>
              <a:t>deaths, </a:t>
            </a:r>
            <a:r>
              <a:rPr sz="2800" spc="-5" dirty="0">
                <a:latin typeface="Century Gothic"/>
                <a:cs typeface="Century Gothic"/>
              </a:rPr>
              <a:t>and this </a:t>
            </a:r>
            <a:r>
              <a:rPr sz="2800" spc="5" dirty="0">
                <a:latin typeface="Century Gothic"/>
                <a:cs typeface="Century Gothic"/>
              </a:rPr>
              <a:t>is </a:t>
            </a:r>
            <a:r>
              <a:rPr sz="2800" spc="-5" dirty="0">
                <a:latin typeface="Century Gothic"/>
                <a:cs typeface="Century Gothic"/>
              </a:rPr>
              <a:t>known as </a:t>
            </a:r>
            <a:r>
              <a:rPr sz="2800" dirty="0">
                <a:latin typeface="Century Gothic"/>
                <a:cs typeface="Century Gothic"/>
              </a:rPr>
              <a:t>a  </a:t>
            </a:r>
            <a:r>
              <a:rPr sz="2800" spc="-5" dirty="0">
                <a:latin typeface="Century Gothic"/>
                <a:cs typeface="Century Gothic"/>
              </a:rPr>
              <a:t>natural increase in</a:t>
            </a:r>
            <a:r>
              <a:rPr sz="280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population.</a:t>
            </a:r>
            <a:endParaRPr sz="2800">
              <a:latin typeface="Century Gothic"/>
              <a:cs typeface="Century Gothic"/>
            </a:endParaRPr>
          </a:p>
          <a:p>
            <a:pPr marL="12700" algn="just">
              <a:lnSpc>
                <a:spcPts val="3260"/>
              </a:lnSpc>
            </a:pPr>
            <a:r>
              <a:rPr sz="2800" spc="-5" dirty="0">
                <a:latin typeface="Century Gothic"/>
                <a:cs typeface="Century Gothic"/>
              </a:rPr>
              <a:t>(Williams, </a:t>
            </a:r>
            <a:r>
              <a:rPr sz="2800" spc="-10" dirty="0">
                <a:latin typeface="Century Gothic"/>
                <a:cs typeface="Century Gothic"/>
              </a:rPr>
              <a:t>1982, </a:t>
            </a:r>
            <a:r>
              <a:rPr sz="2800" spc="-5" dirty="0">
                <a:latin typeface="Century Gothic"/>
                <a:cs typeface="Century Gothic"/>
              </a:rPr>
              <a:t>p.</a:t>
            </a:r>
            <a:r>
              <a:rPr sz="2800" spc="40" dirty="0">
                <a:latin typeface="Century Gothic"/>
                <a:cs typeface="Century Gothic"/>
              </a:rPr>
              <a:t> </a:t>
            </a:r>
            <a:r>
              <a:rPr sz="2800" spc="-5" dirty="0">
                <a:latin typeface="Century Gothic"/>
                <a:cs typeface="Century Gothic"/>
              </a:rPr>
              <a:t>97).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1869" y="703579"/>
            <a:ext cx="619760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26465" algn="l"/>
              </a:tabLst>
            </a:pPr>
            <a:r>
              <a:rPr sz="4000" b="0" dirty="0">
                <a:latin typeface="Century Gothic"/>
                <a:cs typeface="Century Gothic"/>
              </a:rPr>
              <a:t>1.	</a:t>
            </a:r>
            <a:r>
              <a:rPr sz="4000" b="0" spc="-5" dirty="0">
                <a:latin typeface="Century Gothic"/>
                <a:cs typeface="Century Gothic"/>
              </a:rPr>
              <a:t>Change </a:t>
            </a:r>
            <a:r>
              <a:rPr sz="4000" b="0" dirty="0">
                <a:latin typeface="Century Gothic"/>
                <a:cs typeface="Century Gothic"/>
              </a:rPr>
              <a:t>to</a:t>
            </a:r>
            <a:r>
              <a:rPr sz="4000" b="0" spc="-85" dirty="0">
                <a:latin typeface="Century Gothic"/>
                <a:cs typeface="Century Gothic"/>
              </a:rPr>
              <a:t> </a:t>
            </a:r>
            <a:r>
              <a:rPr sz="4000" b="0" spc="-5" dirty="0">
                <a:latin typeface="Century Gothic"/>
                <a:cs typeface="Century Gothic"/>
              </a:rPr>
              <a:t>Synonyms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1869" y="1955800"/>
            <a:ext cx="180975" cy="3625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00" spc="5" dirty="0">
                <a:solidFill>
                  <a:srgbClr val="D24716"/>
                </a:solidFill>
                <a:latin typeface="Wingdings 2"/>
                <a:cs typeface="Wingdings 2"/>
              </a:rPr>
              <a:t></a:t>
            </a:r>
            <a:endParaRPr sz="2200">
              <a:latin typeface="Wingdings 2"/>
              <a:cs typeface="Wingdings 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56360" y="1950720"/>
            <a:ext cx="6078855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Century Gothic"/>
                <a:cs typeface="Century Gothic"/>
              </a:rPr>
              <a:t>Replace </a:t>
            </a:r>
            <a:r>
              <a:rPr sz="2600" dirty="0">
                <a:latin typeface="Century Gothic"/>
                <a:cs typeface="Century Gothic"/>
              </a:rPr>
              <a:t>the </a:t>
            </a:r>
            <a:r>
              <a:rPr sz="2600" spc="-5" dirty="0">
                <a:latin typeface="Century Gothic"/>
                <a:cs typeface="Century Gothic"/>
              </a:rPr>
              <a:t>original words </a:t>
            </a:r>
            <a:r>
              <a:rPr sz="2600" dirty="0">
                <a:latin typeface="Century Gothic"/>
                <a:cs typeface="Century Gothic"/>
              </a:rPr>
              <a:t>with </a:t>
            </a:r>
            <a:r>
              <a:rPr sz="2600" spc="-5" dirty="0">
                <a:latin typeface="Century Gothic"/>
                <a:cs typeface="Century Gothic"/>
              </a:rPr>
              <a:t>words  </a:t>
            </a:r>
            <a:r>
              <a:rPr sz="2600" dirty="0">
                <a:latin typeface="Century Gothic"/>
                <a:cs typeface="Century Gothic"/>
              </a:rPr>
              <a:t>that mean the</a:t>
            </a:r>
            <a:r>
              <a:rPr sz="2600" spc="-20" dirty="0">
                <a:latin typeface="Century Gothic"/>
                <a:cs typeface="Century Gothic"/>
              </a:rPr>
              <a:t> </a:t>
            </a:r>
            <a:r>
              <a:rPr sz="2600" dirty="0">
                <a:latin typeface="Century Gothic"/>
                <a:cs typeface="Century Gothic"/>
              </a:rPr>
              <a:t>same.</a:t>
            </a:r>
            <a:endParaRPr sz="26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64919" y="3284220"/>
            <a:ext cx="6237605" cy="1358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Century Gothic"/>
                <a:cs typeface="Century Gothic"/>
              </a:rPr>
              <a:t>The stallion was content with </a:t>
            </a:r>
            <a:r>
              <a:rPr sz="2600" dirty="0">
                <a:latin typeface="Century Gothic"/>
                <a:cs typeface="Century Gothic"/>
              </a:rPr>
              <a:t>the</a:t>
            </a:r>
            <a:r>
              <a:rPr sz="2600" spc="-15" dirty="0">
                <a:latin typeface="Century Gothic"/>
                <a:cs typeface="Century Gothic"/>
              </a:rPr>
              <a:t> </a:t>
            </a:r>
            <a:r>
              <a:rPr sz="2600" dirty="0">
                <a:latin typeface="Century Gothic"/>
                <a:cs typeface="Century Gothic"/>
              </a:rPr>
              <a:t>mare.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600" spc="-5" dirty="0">
                <a:latin typeface="Century Gothic"/>
                <a:cs typeface="Century Gothic"/>
              </a:rPr>
              <a:t>The stallion was </a:t>
            </a:r>
            <a:r>
              <a:rPr sz="2600" b="1" spc="-5" dirty="0">
                <a:latin typeface="Century Gothic"/>
                <a:cs typeface="Century Gothic"/>
              </a:rPr>
              <a:t>happy </a:t>
            </a:r>
            <a:r>
              <a:rPr sz="2600" dirty="0">
                <a:latin typeface="Century Gothic"/>
                <a:cs typeface="Century Gothic"/>
              </a:rPr>
              <a:t>with the</a:t>
            </a:r>
            <a:r>
              <a:rPr sz="2600" spc="-40" dirty="0">
                <a:latin typeface="Century Gothic"/>
                <a:cs typeface="Century Gothic"/>
              </a:rPr>
              <a:t> </a:t>
            </a:r>
            <a:r>
              <a:rPr sz="2600" dirty="0">
                <a:latin typeface="Century Gothic"/>
                <a:cs typeface="Century Gothic"/>
              </a:rPr>
              <a:t>mare.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1869" y="764540"/>
            <a:ext cx="72726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255260" algn="l"/>
              </a:tabLst>
            </a:pPr>
            <a:r>
              <a:rPr sz="3600" b="0" spc="-5" dirty="0">
                <a:latin typeface="Century Gothic"/>
                <a:cs typeface="Century Gothic"/>
              </a:rPr>
              <a:t>When You can’t</a:t>
            </a:r>
            <a:r>
              <a:rPr sz="3600" b="0" spc="5" dirty="0">
                <a:latin typeface="Century Gothic"/>
                <a:cs typeface="Century Gothic"/>
              </a:rPr>
              <a:t> </a:t>
            </a:r>
            <a:r>
              <a:rPr sz="3600" b="0" dirty="0">
                <a:latin typeface="Century Gothic"/>
                <a:cs typeface="Century Gothic"/>
              </a:rPr>
              <a:t>find</a:t>
            </a:r>
            <a:r>
              <a:rPr sz="3600" b="0" spc="15" dirty="0">
                <a:latin typeface="Century Gothic"/>
                <a:cs typeface="Century Gothic"/>
              </a:rPr>
              <a:t> </a:t>
            </a:r>
            <a:r>
              <a:rPr sz="3600" b="0" dirty="0">
                <a:latin typeface="Century Gothic"/>
                <a:cs typeface="Century Gothic"/>
              </a:rPr>
              <a:t>a	</a:t>
            </a:r>
            <a:r>
              <a:rPr sz="3600" b="0" spc="-5" dirty="0">
                <a:latin typeface="Century Gothic"/>
                <a:cs typeface="Century Gothic"/>
              </a:rPr>
              <a:t>Synonym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1869" y="1950720"/>
            <a:ext cx="7177405" cy="2692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5750" indent="-273050">
              <a:lnSpc>
                <a:spcPct val="100000"/>
              </a:lnSpc>
              <a:spcBef>
                <a:spcPts val="100"/>
              </a:spcBef>
              <a:buClr>
                <a:srgbClr val="D24716"/>
              </a:buClr>
              <a:buSzPct val="84615"/>
              <a:buFont typeface="Wingdings 2"/>
              <a:buChar char=""/>
              <a:tabLst>
                <a:tab pos="285750" algn="l"/>
              </a:tabLst>
            </a:pPr>
            <a:r>
              <a:rPr sz="2600" spc="-5" dirty="0">
                <a:latin typeface="Century Gothic"/>
                <a:cs typeface="Century Gothic"/>
              </a:rPr>
              <a:t>Replace </a:t>
            </a:r>
            <a:r>
              <a:rPr sz="2600" dirty="0">
                <a:latin typeface="Century Gothic"/>
                <a:cs typeface="Century Gothic"/>
              </a:rPr>
              <a:t>the </a:t>
            </a:r>
            <a:r>
              <a:rPr sz="2600" spc="-5" dirty="0">
                <a:latin typeface="Century Gothic"/>
                <a:cs typeface="Century Gothic"/>
              </a:rPr>
              <a:t>original word </a:t>
            </a:r>
            <a:r>
              <a:rPr sz="2600" dirty="0">
                <a:latin typeface="Century Gothic"/>
                <a:cs typeface="Century Gothic"/>
              </a:rPr>
              <a:t>with a</a:t>
            </a:r>
            <a:r>
              <a:rPr sz="2600" spc="-20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definition.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285750">
              <a:lnSpc>
                <a:spcPct val="100000"/>
              </a:lnSpc>
            </a:pPr>
            <a:r>
              <a:rPr sz="2600" spc="-5" dirty="0">
                <a:latin typeface="Century Gothic"/>
                <a:cs typeface="Century Gothic"/>
              </a:rPr>
              <a:t>The stallion was content with </a:t>
            </a:r>
            <a:r>
              <a:rPr sz="2600" dirty="0">
                <a:latin typeface="Century Gothic"/>
                <a:cs typeface="Century Gothic"/>
              </a:rPr>
              <a:t>the</a:t>
            </a:r>
            <a:r>
              <a:rPr sz="2600" spc="15" dirty="0">
                <a:latin typeface="Century Gothic"/>
                <a:cs typeface="Century Gothic"/>
              </a:rPr>
              <a:t> </a:t>
            </a:r>
            <a:r>
              <a:rPr sz="2600" dirty="0">
                <a:latin typeface="Century Gothic"/>
                <a:cs typeface="Century Gothic"/>
              </a:rPr>
              <a:t>mare.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285750" marR="5080">
              <a:lnSpc>
                <a:spcPct val="100000"/>
              </a:lnSpc>
            </a:pPr>
            <a:r>
              <a:rPr sz="2600" spc="-5" dirty="0">
                <a:latin typeface="Century Gothic"/>
                <a:cs typeface="Century Gothic"/>
              </a:rPr>
              <a:t>The </a:t>
            </a:r>
            <a:r>
              <a:rPr sz="2600" b="1" spc="-5" dirty="0">
                <a:latin typeface="Century Gothic"/>
                <a:cs typeface="Century Gothic"/>
              </a:rPr>
              <a:t>male horse </a:t>
            </a:r>
            <a:r>
              <a:rPr sz="2600" dirty="0">
                <a:latin typeface="Century Gothic"/>
                <a:cs typeface="Century Gothic"/>
              </a:rPr>
              <a:t>was happy </a:t>
            </a:r>
            <a:r>
              <a:rPr sz="2600" spc="-5" dirty="0">
                <a:latin typeface="Century Gothic"/>
                <a:cs typeface="Century Gothic"/>
              </a:rPr>
              <a:t>with </a:t>
            </a:r>
            <a:r>
              <a:rPr sz="2600" dirty="0">
                <a:latin typeface="Century Gothic"/>
                <a:cs typeface="Century Gothic"/>
              </a:rPr>
              <a:t>the </a:t>
            </a:r>
            <a:r>
              <a:rPr sz="2600" b="1" dirty="0">
                <a:latin typeface="Century Gothic"/>
                <a:cs typeface="Century Gothic"/>
              </a:rPr>
              <a:t>female  </a:t>
            </a:r>
            <a:r>
              <a:rPr sz="2600" b="1" spc="-5" dirty="0">
                <a:latin typeface="Century Gothic"/>
                <a:cs typeface="Century Gothic"/>
              </a:rPr>
              <a:t>horse</a:t>
            </a:r>
            <a:r>
              <a:rPr sz="2600" spc="-5" dirty="0">
                <a:latin typeface="Century Gothic"/>
                <a:cs typeface="Century Gothic"/>
              </a:rPr>
              <a:t>.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1869" y="703579"/>
            <a:ext cx="599249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26465" algn="l"/>
              </a:tabLst>
            </a:pPr>
            <a:r>
              <a:rPr sz="4000" b="0" dirty="0">
                <a:latin typeface="Century Gothic"/>
                <a:cs typeface="Century Gothic"/>
              </a:rPr>
              <a:t>2.	</a:t>
            </a:r>
            <a:r>
              <a:rPr sz="4000" b="0" spc="-5" dirty="0">
                <a:latin typeface="Century Gothic"/>
                <a:cs typeface="Century Gothic"/>
              </a:rPr>
              <a:t>Change Word</a:t>
            </a:r>
            <a:r>
              <a:rPr sz="4000" b="0" spc="-100" dirty="0">
                <a:latin typeface="Century Gothic"/>
                <a:cs typeface="Century Gothic"/>
              </a:rPr>
              <a:t> </a:t>
            </a:r>
            <a:r>
              <a:rPr sz="4000" b="0" spc="-5" dirty="0">
                <a:latin typeface="Century Gothic"/>
                <a:cs typeface="Century Gothic"/>
              </a:rPr>
              <a:t>Forms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53769" y="1878330"/>
            <a:ext cx="6530340" cy="2837180"/>
          </a:xfrm>
          <a:prstGeom prst="rect">
            <a:avLst/>
          </a:prstGeom>
        </p:spPr>
        <p:txBody>
          <a:bodyPr vert="horz" wrap="square" lIns="0" tIns="85090" rIns="0" bIns="0" rtlCol="0">
            <a:spAutoFit/>
          </a:bodyPr>
          <a:lstStyle/>
          <a:p>
            <a:pPr marL="323850" indent="-273050">
              <a:lnSpc>
                <a:spcPct val="100000"/>
              </a:lnSpc>
              <a:spcBef>
                <a:spcPts val="670"/>
              </a:spcBef>
              <a:buClr>
                <a:srgbClr val="D24716"/>
              </a:buClr>
              <a:buSzPct val="84615"/>
              <a:buFont typeface="Wingdings 2"/>
              <a:buChar char=""/>
              <a:tabLst>
                <a:tab pos="323850" algn="l"/>
              </a:tabLst>
            </a:pPr>
            <a:r>
              <a:rPr sz="2600" spc="-5" dirty="0">
                <a:latin typeface="Century Gothic"/>
                <a:cs typeface="Century Gothic"/>
              </a:rPr>
              <a:t>Use </a:t>
            </a:r>
            <a:r>
              <a:rPr sz="2600" dirty="0">
                <a:latin typeface="Century Gothic"/>
                <a:cs typeface="Century Gothic"/>
              </a:rPr>
              <a:t>an </a:t>
            </a:r>
            <a:r>
              <a:rPr sz="2600" spc="-5" dirty="0">
                <a:latin typeface="Century Gothic"/>
                <a:cs typeface="Century Gothic"/>
              </a:rPr>
              <a:t>adverb instead of an adjective</a:t>
            </a:r>
            <a:endParaRPr sz="2600">
              <a:latin typeface="Century Gothic"/>
              <a:cs typeface="Century Gothic"/>
            </a:endParaRPr>
          </a:p>
          <a:p>
            <a:pPr marL="323850" indent="-273050">
              <a:lnSpc>
                <a:spcPct val="100000"/>
              </a:lnSpc>
              <a:spcBef>
                <a:spcPts val="570"/>
              </a:spcBef>
              <a:buClr>
                <a:srgbClr val="D24716"/>
              </a:buClr>
              <a:buSzPct val="84615"/>
              <a:buFont typeface="Wingdings 2"/>
              <a:buChar char=""/>
              <a:tabLst>
                <a:tab pos="323850" algn="l"/>
              </a:tabLst>
            </a:pPr>
            <a:r>
              <a:rPr sz="2600" spc="-5" dirty="0">
                <a:latin typeface="Century Gothic"/>
                <a:cs typeface="Century Gothic"/>
              </a:rPr>
              <a:t>Use </a:t>
            </a:r>
            <a:r>
              <a:rPr sz="2600" dirty="0">
                <a:latin typeface="Century Gothic"/>
                <a:cs typeface="Century Gothic"/>
              </a:rPr>
              <a:t>a </a:t>
            </a:r>
            <a:r>
              <a:rPr sz="2600" spc="-5" dirty="0">
                <a:latin typeface="Century Gothic"/>
                <a:cs typeface="Century Gothic"/>
              </a:rPr>
              <a:t>verb to replace </a:t>
            </a:r>
            <a:r>
              <a:rPr sz="2600" dirty="0">
                <a:latin typeface="Century Gothic"/>
                <a:cs typeface="Century Gothic"/>
              </a:rPr>
              <a:t>a</a:t>
            </a:r>
            <a:r>
              <a:rPr sz="2600" spc="5" dirty="0">
                <a:latin typeface="Century Gothic"/>
                <a:cs typeface="Century Gothic"/>
              </a:rPr>
              <a:t> </a:t>
            </a:r>
            <a:r>
              <a:rPr sz="2600" dirty="0">
                <a:latin typeface="Century Gothic"/>
                <a:cs typeface="Century Gothic"/>
              </a:rPr>
              <a:t>noun.</a:t>
            </a:r>
            <a:endParaRPr sz="2600">
              <a:latin typeface="Century Gothic"/>
              <a:cs typeface="Century Gothic"/>
            </a:endParaRPr>
          </a:p>
          <a:p>
            <a:pPr marL="323850" marR="2014220">
              <a:lnSpc>
                <a:spcPct val="236500"/>
              </a:lnSpc>
            </a:pPr>
            <a:r>
              <a:rPr sz="2600" spc="-5" dirty="0">
                <a:latin typeface="Century Gothic"/>
                <a:cs typeface="Century Gothic"/>
              </a:rPr>
              <a:t>John </a:t>
            </a:r>
            <a:r>
              <a:rPr sz="2600" spc="-10" dirty="0">
                <a:latin typeface="Century Gothic"/>
                <a:cs typeface="Century Gothic"/>
              </a:rPr>
              <a:t>is </a:t>
            </a:r>
            <a:r>
              <a:rPr sz="2600" dirty="0">
                <a:latin typeface="Century Gothic"/>
                <a:cs typeface="Century Gothic"/>
              </a:rPr>
              <a:t>an </a:t>
            </a:r>
            <a:r>
              <a:rPr sz="2600" spc="-5" dirty="0">
                <a:latin typeface="Century Gothic"/>
                <a:cs typeface="Century Gothic"/>
              </a:rPr>
              <a:t>accurate typist.  John </a:t>
            </a:r>
            <a:r>
              <a:rPr sz="2600" b="1" spc="-5" dirty="0">
                <a:latin typeface="Century Gothic"/>
                <a:cs typeface="Century Gothic"/>
              </a:rPr>
              <a:t>types</a:t>
            </a:r>
            <a:r>
              <a:rPr sz="2600" b="1" spc="-15" dirty="0">
                <a:latin typeface="Century Gothic"/>
                <a:cs typeface="Century Gothic"/>
              </a:rPr>
              <a:t> </a:t>
            </a:r>
            <a:r>
              <a:rPr sz="2600" b="1" spc="-5" dirty="0">
                <a:latin typeface="Century Gothic"/>
                <a:cs typeface="Century Gothic"/>
              </a:rPr>
              <a:t>accurately</a:t>
            </a:r>
            <a:r>
              <a:rPr sz="2600" spc="-5" dirty="0">
                <a:latin typeface="Century Gothic"/>
                <a:cs typeface="Century Gothic"/>
              </a:rPr>
              <a:t>.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83969" y="215900"/>
            <a:ext cx="703453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26465" algn="l"/>
              </a:tabLst>
            </a:pPr>
            <a:r>
              <a:rPr sz="3600" b="0" dirty="0">
                <a:latin typeface="Century Gothic"/>
                <a:cs typeface="Century Gothic"/>
              </a:rPr>
              <a:t>3.	</a:t>
            </a:r>
            <a:r>
              <a:rPr sz="3600" b="0" spc="-5" dirty="0">
                <a:latin typeface="Century Gothic"/>
                <a:cs typeface="Century Gothic"/>
              </a:rPr>
              <a:t>Change from </a:t>
            </a:r>
            <a:r>
              <a:rPr sz="3600" b="0" dirty="0">
                <a:latin typeface="Century Gothic"/>
                <a:cs typeface="Century Gothic"/>
              </a:rPr>
              <a:t>a </a:t>
            </a:r>
            <a:r>
              <a:rPr sz="3600" b="0" spc="-5" dirty="0">
                <a:latin typeface="Century Gothic"/>
                <a:cs typeface="Century Gothic"/>
              </a:rPr>
              <a:t>Clause </a:t>
            </a:r>
            <a:r>
              <a:rPr sz="3600" b="0" dirty="0">
                <a:latin typeface="Century Gothic"/>
                <a:cs typeface="Century Gothic"/>
              </a:rPr>
              <a:t>to</a:t>
            </a:r>
            <a:r>
              <a:rPr sz="3600" b="0" spc="-70" dirty="0">
                <a:latin typeface="Century Gothic"/>
                <a:cs typeface="Century Gothic"/>
              </a:rPr>
              <a:t> </a:t>
            </a:r>
            <a:r>
              <a:rPr sz="3600" b="0" dirty="0">
                <a:latin typeface="Century Gothic"/>
                <a:cs typeface="Century Gothic"/>
              </a:rPr>
              <a:t>a</a:t>
            </a:r>
            <a:endParaRPr sz="3600">
              <a:latin typeface="Century Gothic"/>
              <a:cs typeface="Century Gothic"/>
            </a:endParaRPr>
          </a:p>
          <a:p>
            <a:pPr marL="2716530">
              <a:lnSpc>
                <a:spcPct val="100000"/>
              </a:lnSpc>
            </a:pPr>
            <a:r>
              <a:rPr sz="3600" b="0" spc="-5" dirty="0">
                <a:latin typeface="Century Gothic"/>
                <a:cs typeface="Century Gothic"/>
              </a:rPr>
              <a:t>Phrase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1869" y="1878330"/>
            <a:ext cx="6334125" cy="2368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93395">
              <a:lnSpc>
                <a:spcPct val="118300"/>
              </a:lnSpc>
              <a:spcBef>
                <a:spcPts val="100"/>
              </a:spcBef>
            </a:pPr>
            <a:r>
              <a:rPr sz="2600" dirty="0">
                <a:latin typeface="Century Gothic"/>
                <a:cs typeface="Century Gothic"/>
              </a:rPr>
              <a:t>After </a:t>
            </a:r>
            <a:r>
              <a:rPr sz="2600" spc="-5" dirty="0">
                <a:latin typeface="Century Gothic"/>
                <a:cs typeface="Century Gothic"/>
              </a:rPr>
              <a:t>he </a:t>
            </a:r>
            <a:r>
              <a:rPr sz="2600" dirty="0">
                <a:latin typeface="Century Gothic"/>
                <a:cs typeface="Century Gothic"/>
              </a:rPr>
              <a:t>ate </a:t>
            </a:r>
            <a:r>
              <a:rPr sz="2600" spc="-5" dirty="0">
                <a:latin typeface="Century Gothic"/>
                <a:cs typeface="Century Gothic"/>
              </a:rPr>
              <a:t>lunch, </a:t>
            </a:r>
            <a:r>
              <a:rPr sz="2600" dirty="0">
                <a:latin typeface="Century Gothic"/>
                <a:cs typeface="Century Gothic"/>
              </a:rPr>
              <a:t>John </a:t>
            </a:r>
            <a:r>
              <a:rPr sz="2600" spc="-5" dirty="0">
                <a:latin typeface="Century Gothic"/>
                <a:cs typeface="Century Gothic"/>
              </a:rPr>
              <a:t>took </a:t>
            </a:r>
            <a:r>
              <a:rPr sz="2600" dirty="0">
                <a:latin typeface="Century Gothic"/>
                <a:cs typeface="Century Gothic"/>
              </a:rPr>
              <a:t>a nap.  After </a:t>
            </a:r>
            <a:r>
              <a:rPr sz="2600" b="1" spc="-5" dirty="0">
                <a:latin typeface="Century Gothic"/>
                <a:cs typeface="Century Gothic"/>
              </a:rPr>
              <a:t>eating lunch</a:t>
            </a:r>
            <a:r>
              <a:rPr sz="2600" spc="-5" dirty="0">
                <a:latin typeface="Century Gothic"/>
                <a:cs typeface="Century Gothic"/>
              </a:rPr>
              <a:t>, John </a:t>
            </a:r>
            <a:r>
              <a:rPr sz="2600" dirty="0">
                <a:latin typeface="Century Gothic"/>
                <a:cs typeface="Century Gothic"/>
              </a:rPr>
              <a:t>took a</a:t>
            </a:r>
            <a:r>
              <a:rPr sz="2600" spc="-10" dirty="0">
                <a:latin typeface="Century Gothic"/>
                <a:cs typeface="Century Gothic"/>
              </a:rPr>
              <a:t> </a:t>
            </a:r>
            <a:r>
              <a:rPr sz="2600" dirty="0">
                <a:latin typeface="Century Gothic"/>
                <a:cs typeface="Century Gothic"/>
              </a:rPr>
              <a:t>nap.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200">
              <a:latin typeface="Times New Roman"/>
              <a:cs typeface="Times New Roman"/>
            </a:endParaRPr>
          </a:p>
          <a:p>
            <a:pPr marL="12700" marR="5080">
              <a:lnSpc>
                <a:spcPct val="118300"/>
              </a:lnSpc>
            </a:pPr>
            <a:r>
              <a:rPr sz="2600" spc="-5" dirty="0">
                <a:latin typeface="Century Gothic"/>
                <a:cs typeface="Century Gothic"/>
              </a:rPr>
              <a:t>The house </a:t>
            </a:r>
            <a:r>
              <a:rPr sz="2600" dirty="0">
                <a:latin typeface="Century Gothic"/>
                <a:cs typeface="Century Gothic"/>
              </a:rPr>
              <a:t>that </a:t>
            </a:r>
            <a:r>
              <a:rPr sz="2600" spc="-10" dirty="0">
                <a:latin typeface="Century Gothic"/>
                <a:cs typeface="Century Gothic"/>
              </a:rPr>
              <a:t>is across </a:t>
            </a:r>
            <a:r>
              <a:rPr sz="2600" dirty="0">
                <a:latin typeface="Century Gothic"/>
                <a:cs typeface="Century Gothic"/>
              </a:rPr>
              <a:t>the </a:t>
            </a:r>
            <a:r>
              <a:rPr sz="2600" spc="-5" dirty="0">
                <a:latin typeface="Century Gothic"/>
                <a:cs typeface="Century Gothic"/>
              </a:rPr>
              <a:t>street is old.  The house </a:t>
            </a:r>
            <a:r>
              <a:rPr sz="2600" b="1" spc="-5" dirty="0">
                <a:latin typeface="Century Gothic"/>
                <a:cs typeface="Century Gothic"/>
              </a:rPr>
              <a:t>across the street </a:t>
            </a:r>
            <a:r>
              <a:rPr sz="2600" spc="-10" dirty="0">
                <a:latin typeface="Century Gothic"/>
                <a:cs typeface="Century Gothic"/>
              </a:rPr>
              <a:t>is</a:t>
            </a:r>
            <a:r>
              <a:rPr sz="2600" spc="15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old.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6260" y="215900"/>
            <a:ext cx="594995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0010">
              <a:lnSpc>
                <a:spcPct val="100000"/>
              </a:lnSpc>
              <a:spcBef>
                <a:spcPts val="100"/>
              </a:spcBef>
              <a:tabLst>
                <a:tab pos="1006475" algn="l"/>
              </a:tabLst>
            </a:pPr>
            <a:r>
              <a:rPr sz="3600" b="0" dirty="0">
                <a:latin typeface="Century Gothic"/>
                <a:cs typeface="Century Gothic"/>
              </a:rPr>
              <a:t>4.	</a:t>
            </a:r>
            <a:r>
              <a:rPr sz="3600" b="0" spc="-5" dirty="0">
                <a:latin typeface="Century Gothic"/>
                <a:cs typeface="Century Gothic"/>
              </a:rPr>
              <a:t>Change from Quoted  Speech </a:t>
            </a:r>
            <a:r>
              <a:rPr sz="3600" b="0" dirty="0">
                <a:latin typeface="Century Gothic"/>
                <a:cs typeface="Century Gothic"/>
              </a:rPr>
              <a:t>to </a:t>
            </a:r>
            <a:r>
              <a:rPr sz="3600" b="0" spc="-5" dirty="0">
                <a:latin typeface="Century Gothic"/>
                <a:cs typeface="Century Gothic"/>
              </a:rPr>
              <a:t>Indirect</a:t>
            </a:r>
            <a:r>
              <a:rPr sz="3600" b="0" spc="-30" dirty="0">
                <a:latin typeface="Century Gothic"/>
                <a:cs typeface="Century Gothic"/>
              </a:rPr>
              <a:t> </a:t>
            </a:r>
            <a:r>
              <a:rPr sz="3600" b="0" spc="-5" dirty="0">
                <a:latin typeface="Century Gothic"/>
                <a:cs typeface="Century Gothic"/>
              </a:rPr>
              <a:t>Speech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1869" y="2346959"/>
            <a:ext cx="6050280" cy="1358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5" dirty="0">
                <a:latin typeface="Century Gothic"/>
                <a:cs typeface="Century Gothic"/>
              </a:rPr>
              <a:t>Mrs. </a:t>
            </a:r>
            <a:r>
              <a:rPr sz="2600" dirty="0">
                <a:latin typeface="Century Gothic"/>
                <a:cs typeface="Century Gothic"/>
              </a:rPr>
              <a:t>Lee </a:t>
            </a:r>
            <a:r>
              <a:rPr sz="2600" spc="-5" dirty="0">
                <a:latin typeface="Century Gothic"/>
                <a:cs typeface="Century Gothic"/>
              </a:rPr>
              <a:t>said, </a:t>
            </a:r>
            <a:r>
              <a:rPr sz="2600" dirty="0">
                <a:latin typeface="Century Gothic"/>
                <a:cs typeface="Century Gothic"/>
              </a:rPr>
              <a:t>“I am </a:t>
            </a:r>
            <a:r>
              <a:rPr sz="2600" spc="-5" dirty="0">
                <a:latin typeface="Century Gothic"/>
                <a:cs typeface="Century Gothic"/>
              </a:rPr>
              <a:t>ready for</a:t>
            </a:r>
            <a:r>
              <a:rPr sz="2600" spc="-20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lunch.”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600" spc="-5" dirty="0">
                <a:latin typeface="Century Gothic"/>
                <a:cs typeface="Century Gothic"/>
              </a:rPr>
              <a:t>Mrs. </a:t>
            </a:r>
            <a:r>
              <a:rPr sz="2600" dirty="0">
                <a:latin typeface="Century Gothic"/>
                <a:cs typeface="Century Gothic"/>
              </a:rPr>
              <a:t>Lee </a:t>
            </a:r>
            <a:r>
              <a:rPr sz="2600" b="1" spc="-5" dirty="0">
                <a:latin typeface="Century Gothic"/>
                <a:cs typeface="Century Gothic"/>
              </a:rPr>
              <a:t>said </a:t>
            </a:r>
            <a:r>
              <a:rPr sz="2600" b="1" dirty="0">
                <a:latin typeface="Century Gothic"/>
                <a:cs typeface="Century Gothic"/>
              </a:rPr>
              <a:t>she was </a:t>
            </a:r>
            <a:r>
              <a:rPr sz="2600" b="1" spc="-5" dirty="0">
                <a:latin typeface="Century Gothic"/>
                <a:cs typeface="Century Gothic"/>
              </a:rPr>
              <a:t>ready </a:t>
            </a:r>
            <a:r>
              <a:rPr sz="2600" b="1" dirty="0">
                <a:latin typeface="Century Gothic"/>
                <a:cs typeface="Century Gothic"/>
              </a:rPr>
              <a:t>for</a:t>
            </a:r>
            <a:r>
              <a:rPr sz="2600" b="1" spc="-40" dirty="0">
                <a:latin typeface="Century Gothic"/>
                <a:cs typeface="Century Gothic"/>
              </a:rPr>
              <a:t> </a:t>
            </a:r>
            <a:r>
              <a:rPr sz="2600" b="1" spc="-5" dirty="0">
                <a:latin typeface="Century Gothic"/>
                <a:cs typeface="Century Gothic"/>
              </a:rPr>
              <a:t>lunch</a:t>
            </a:r>
            <a:r>
              <a:rPr sz="2600" spc="-5" dirty="0">
                <a:latin typeface="Century Gothic"/>
                <a:cs typeface="Century Gothic"/>
              </a:rPr>
              <a:t>.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99385" marR="5080" indent="-2227580">
              <a:lnSpc>
                <a:spcPct val="100000"/>
              </a:lnSpc>
              <a:spcBef>
                <a:spcPts val="100"/>
              </a:spcBef>
              <a:tabLst>
                <a:tab pos="1386205" algn="l"/>
              </a:tabLst>
            </a:pPr>
            <a:r>
              <a:rPr sz="3600" b="0" dirty="0">
                <a:latin typeface="Century Gothic"/>
                <a:cs typeface="Century Gothic"/>
              </a:rPr>
              <a:t>5.	</a:t>
            </a:r>
            <a:r>
              <a:rPr sz="3600" b="0" spc="-5" dirty="0">
                <a:latin typeface="Century Gothic"/>
                <a:cs typeface="Century Gothic"/>
              </a:rPr>
              <a:t>Change from Active Voice </a:t>
            </a:r>
            <a:r>
              <a:rPr sz="3600" b="0" spc="5" dirty="0">
                <a:latin typeface="Century Gothic"/>
                <a:cs typeface="Century Gothic"/>
              </a:rPr>
              <a:t>to  </a:t>
            </a:r>
            <a:r>
              <a:rPr sz="3600" b="0" spc="-5" dirty="0">
                <a:latin typeface="Century Gothic"/>
                <a:cs typeface="Century Gothic"/>
              </a:rPr>
              <a:t>Passive Voice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4919" y="1950720"/>
            <a:ext cx="6141720" cy="17551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Century Gothic"/>
                <a:cs typeface="Century Gothic"/>
              </a:rPr>
              <a:t>A hotel employee </a:t>
            </a:r>
            <a:r>
              <a:rPr sz="2600" spc="-10" dirty="0">
                <a:latin typeface="Century Gothic"/>
                <a:cs typeface="Century Gothic"/>
              </a:rPr>
              <a:t>will </a:t>
            </a:r>
            <a:r>
              <a:rPr sz="2600" spc="-5" dirty="0">
                <a:latin typeface="Century Gothic"/>
                <a:cs typeface="Century Gothic"/>
              </a:rPr>
              <a:t>carry </a:t>
            </a:r>
            <a:r>
              <a:rPr sz="2600" dirty="0">
                <a:latin typeface="Century Gothic"/>
                <a:cs typeface="Century Gothic"/>
              </a:rPr>
              <a:t>your</a:t>
            </a:r>
            <a:r>
              <a:rPr sz="2600" spc="-60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bags.</a:t>
            </a:r>
            <a:endParaRPr sz="26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700">
              <a:latin typeface="Times New Roman"/>
              <a:cs typeface="Times New Roman"/>
            </a:endParaRPr>
          </a:p>
          <a:p>
            <a:pPr marL="12700" marR="440690">
              <a:lnSpc>
                <a:spcPct val="100000"/>
              </a:lnSpc>
            </a:pPr>
            <a:r>
              <a:rPr sz="2600" b="1" spc="-5" dirty="0">
                <a:latin typeface="Century Gothic"/>
                <a:cs typeface="Century Gothic"/>
              </a:rPr>
              <a:t>Your bags </a:t>
            </a:r>
            <a:r>
              <a:rPr sz="2600" b="1" dirty="0">
                <a:latin typeface="Century Gothic"/>
                <a:cs typeface="Century Gothic"/>
              </a:rPr>
              <a:t>will </a:t>
            </a:r>
            <a:r>
              <a:rPr sz="2600" b="1" spc="-5" dirty="0">
                <a:latin typeface="Century Gothic"/>
                <a:cs typeface="Century Gothic"/>
              </a:rPr>
              <a:t>be carried </a:t>
            </a:r>
            <a:r>
              <a:rPr sz="2600" b="1" dirty="0">
                <a:latin typeface="Century Gothic"/>
                <a:cs typeface="Century Gothic"/>
              </a:rPr>
              <a:t>by a </a:t>
            </a:r>
            <a:r>
              <a:rPr sz="2600" b="1" spc="-5" dirty="0">
                <a:latin typeface="Century Gothic"/>
                <a:cs typeface="Century Gothic"/>
              </a:rPr>
              <a:t>hotel  employee.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8305" marR="5080">
              <a:lnSpc>
                <a:spcPct val="100000"/>
              </a:lnSpc>
              <a:spcBef>
                <a:spcPts val="100"/>
              </a:spcBef>
            </a:pPr>
            <a:r>
              <a:rPr sz="3600" b="0" dirty="0">
                <a:latin typeface="Century Gothic"/>
                <a:cs typeface="Century Gothic"/>
              </a:rPr>
              <a:t>……and </a:t>
            </a:r>
            <a:r>
              <a:rPr sz="3600" b="0" spc="-5" dirty="0">
                <a:latin typeface="Century Gothic"/>
                <a:cs typeface="Century Gothic"/>
              </a:rPr>
              <a:t>replace with</a:t>
            </a:r>
            <a:r>
              <a:rPr sz="3600" b="0" spc="-65" dirty="0">
                <a:latin typeface="Century Gothic"/>
                <a:cs typeface="Century Gothic"/>
              </a:rPr>
              <a:t> </a:t>
            </a:r>
            <a:r>
              <a:rPr sz="3600" b="0" spc="-5" dirty="0">
                <a:latin typeface="Century Gothic"/>
                <a:cs typeface="Century Gothic"/>
              </a:rPr>
              <a:t>words  synonyms.</a:t>
            </a:r>
            <a:endParaRPr sz="36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1869" y="1950720"/>
            <a:ext cx="7538720" cy="2296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Century Gothic"/>
                <a:cs typeface="Century Gothic"/>
              </a:rPr>
              <a:t>A hotel employee </a:t>
            </a:r>
            <a:r>
              <a:rPr sz="2600" spc="-10" dirty="0">
                <a:latin typeface="Century Gothic"/>
                <a:cs typeface="Century Gothic"/>
              </a:rPr>
              <a:t>will </a:t>
            </a:r>
            <a:r>
              <a:rPr sz="2600" spc="-5" dirty="0">
                <a:latin typeface="Century Gothic"/>
                <a:cs typeface="Century Gothic"/>
              </a:rPr>
              <a:t>carry your</a:t>
            </a:r>
            <a:r>
              <a:rPr sz="2600" spc="-15" dirty="0">
                <a:latin typeface="Century Gothic"/>
                <a:cs typeface="Century Gothic"/>
              </a:rPr>
              <a:t> </a:t>
            </a:r>
            <a:r>
              <a:rPr sz="2600" spc="-5" dirty="0">
                <a:latin typeface="Century Gothic"/>
                <a:cs typeface="Century Gothic"/>
              </a:rPr>
              <a:t>bags.</a:t>
            </a:r>
            <a:endParaRPr sz="2600">
              <a:latin typeface="Century Gothic"/>
              <a:cs typeface="Century Gothic"/>
            </a:endParaRPr>
          </a:p>
          <a:p>
            <a:pPr marL="12700" marR="5080">
              <a:lnSpc>
                <a:spcPct val="236500"/>
              </a:lnSpc>
            </a:pPr>
            <a:r>
              <a:rPr sz="2600" b="1" dirty="0">
                <a:latin typeface="Century Gothic"/>
                <a:cs typeface="Century Gothic"/>
              </a:rPr>
              <a:t>Your </a:t>
            </a:r>
            <a:r>
              <a:rPr sz="2600" b="1" spc="-5" dirty="0">
                <a:latin typeface="Century Gothic"/>
                <a:cs typeface="Century Gothic"/>
              </a:rPr>
              <a:t>bags </a:t>
            </a:r>
            <a:r>
              <a:rPr sz="2600" b="1" dirty="0">
                <a:latin typeface="Century Gothic"/>
                <a:cs typeface="Century Gothic"/>
              </a:rPr>
              <a:t>will be </a:t>
            </a:r>
            <a:r>
              <a:rPr sz="2600" b="1" spc="-5" dirty="0">
                <a:latin typeface="Century Gothic"/>
                <a:cs typeface="Century Gothic"/>
              </a:rPr>
              <a:t>carried by </a:t>
            </a:r>
            <a:r>
              <a:rPr sz="2600" b="1" dirty="0">
                <a:latin typeface="Century Gothic"/>
                <a:cs typeface="Century Gothic"/>
              </a:rPr>
              <a:t>a </a:t>
            </a:r>
            <a:r>
              <a:rPr sz="2600" b="1" spc="-5" dirty="0">
                <a:latin typeface="Century Gothic"/>
                <a:cs typeface="Century Gothic"/>
              </a:rPr>
              <a:t>hotel employee.  </a:t>
            </a:r>
            <a:r>
              <a:rPr sz="2600" b="1" dirty="0">
                <a:latin typeface="Century Gothic"/>
                <a:cs typeface="Century Gothic"/>
              </a:rPr>
              <a:t>Your </a:t>
            </a:r>
            <a:r>
              <a:rPr sz="2600" b="1" spc="-5" dirty="0">
                <a:latin typeface="Century Gothic"/>
                <a:cs typeface="Century Gothic"/>
              </a:rPr>
              <a:t>luggage </a:t>
            </a:r>
            <a:r>
              <a:rPr sz="2600" b="1" dirty="0">
                <a:latin typeface="Century Gothic"/>
                <a:cs typeface="Century Gothic"/>
              </a:rPr>
              <a:t>will </a:t>
            </a:r>
            <a:r>
              <a:rPr sz="2600" b="1" spc="-5" dirty="0">
                <a:latin typeface="Century Gothic"/>
                <a:cs typeface="Century Gothic"/>
              </a:rPr>
              <a:t>be picked up by </a:t>
            </a:r>
            <a:r>
              <a:rPr sz="2600" b="1" dirty="0">
                <a:latin typeface="Century Gothic"/>
                <a:cs typeface="Century Gothic"/>
              </a:rPr>
              <a:t>a </a:t>
            </a:r>
            <a:r>
              <a:rPr sz="2600" b="1" spc="-5" dirty="0">
                <a:latin typeface="Century Gothic"/>
                <a:cs typeface="Century Gothic"/>
              </a:rPr>
              <a:t>bell</a:t>
            </a:r>
            <a:r>
              <a:rPr sz="2600" b="1" spc="30" dirty="0">
                <a:latin typeface="Century Gothic"/>
                <a:cs typeface="Century Gothic"/>
              </a:rPr>
              <a:t> </a:t>
            </a:r>
            <a:r>
              <a:rPr sz="2600" b="1" dirty="0">
                <a:latin typeface="Century Gothic"/>
                <a:cs typeface="Century Gothic"/>
              </a:rPr>
              <a:t>boy.</a:t>
            </a:r>
            <a:endParaRPr sz="26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962</Words>
  <Application>Microsoft Office PowerPoint</Application>
  <PresentationFormat>On-screen Show (4:3)</PresentationFormat>
  <Paragraphs>109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PARAPHRASING</vt:lpstr>
      <vt:lpstr>Paraphrasing Techniques</vt:lpstr>
      <vt:lpstr>1. Change to Synonyms</vt:lpstr>
      <vt:lpstr>When You can’t find a Synonym</vt:lpstr>
      <vt:lpstr>2. Change Word Forms</vt:lpstr>
      <vt:lpstr>3. Change from a Clause to a Phrase</vt:lpstr>
      <vt:lpstr>4. Change from Quoted  Speech to Indirect Speech</vt:lpstr>
      <vt:lpstr>5. Change from Active Voice to  Passive Voice</vt:lpstr>
      <vt:lpstr>……and replace with words  synonyms.</vt:lpstr>
      <vt:lpstr>6. Interpret Meaning  Identify the underlying meaning of a statement.</vt:lpstr>
      <vt:lpstr>7. Change transitions</vt:lpstr>
      <vt:lpstr>…… and change word forms</vt:lpstr>
      <vt:lpstr>8. Combine Techniques  Change to a phrase &amp; add synonyms or definitions</vt:lpstr>
      <vt:lpstr>8. Combine Techniques  Change to a phrase &amp; add synonyms or definitions</vt:lpstr>
      <vt:lpstr>EXAMPLE OF A PARAGRAPH FROM THE  ORIGINAL SOURCE:</vt:lpstr>
      <vt:lpstr>A POSSIBLE PARAPHRASE FOR THE  ABOVE PARAGRAPH (ANSWER)</vt:lpstr>
      <vt:lpstr>PARAPHRASING EXERCISES</vt:lpstr>
      <vt:lpstr>EXERCISE 1</vt:lpstr>
      <vt:lpstr>EXERCISE 2</vt:lpstr>
      <vt:lpstr>EXERCISE 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PARAPHRASING 2</dc:title>
  <dc:creator>acer</dc:creator>
  <cp:lastModifiedBy>Izhar Ahmad</cp:lastModifiedBy>
  <cp:revision>2</cp:revision>
  <dcterms:created xsi:type="dcterms:W3CDTF">2020-04-12T16:06:41Z</dcterms:created>
  <dcterms:modified xsi:type="dcterms:W3CDTF">2020-04-12T16:38:40Z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2010-08-24T00:00:00Z</vt:filetime>
  </property>
  <property fmtid="{D5CDD505-2E9C-101B-9397-08002B2CF9AE}" pid="3" name="Creator">
    <vt:lpwstr>Impress</vt:lpwstr>
  </property>
  <property fmtid="{D5CDD505-2E9C-101B-9397-08002B2CF9AE}" pid="4" name="LastSaved">
    <vt:filetime>2010-08-24T00:00:00Z</vt:filetime>
  </property>
</Properties>
</file>